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37"/>
  </p:notesMasterIdLst>
  <p:sldIdLst>
    <p:sldId id="256" r:id="rId2"/>
    <p:sldId id="257" r:id="rId3"/>
    <p:sldId id="276" r:id="rId4"/>
    <p:sldId id="258" r:id="rId5"/>
    <p:sldId id="259" r:id="rId6"/>
    <p:sldId id="266" r:id="rId7"/>
    <p:sldId id="267" r:id="rId8"/>
    <p:sldId id="269" r:id="rId9"/>
    <p:sldId id="270" r:id="rId10"/>
    <p:sldId id="271" r:id="rId11"/>
    <p:sldId id="260" r:id="rId12"/>
    <p:sldId id="277" r:id="rId13"/>
    <p:sldId id="261" r:id="rId14"/>
    <p:sldId id="268" r:id="rId15"/>
    <p:sldId id="262" r:id="rId16"/>
    <p:sldId id="278" r:id="rId17"/>
    <p:sldId id="272" r:id="rId18"/>
    <p:sldId id="273" r:id="rId19"/>
    <p:sldId id="279" r:id="rId20"/>
    <p:sldId id="280" r:id="rId21"/>
    <p:sldId id="274" r:id="rId22"/>
    <p:sldId id="281" r:id="rId23"/>
    <p:sldId id="275" r:id="rId24"/>
    <p:sldId id="284" r:id="rId25"/>
    <p:sldId id="285" r:id="rId26"/>
    <p:sldId id="287" r:id="rId27"/>
    <p:sldId id="292" r:id="rId28"/>
    <p:sldId id="291" r:id="rId29"/>
    <p:sldId id="289" r:id="rId30"/>
    <p:sldId id="293" r:id="rId31"/>
    <p:sldId id="290" r:id="rId32"/>
    <p:sldId id="282" r:id="rId33"/>
    <p:sldId id="283" r:id="rId34"/>
    <p:sldId id="263" r:id="rId35"/>
    <p:sldId id="265" r:id="rId3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6" d="100"/>
          <a:sy n="66" d="100"/>
        </p:scale>
        <p:origin x="66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1529760-943E-48CE-8B50-93D840649FFF}" type="doc">
      <dgm:prSet loTypeId="urn:microsoft.com/office/officeart/2005/8/layout/hierarchy1" loCatId="hierarchy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31B3CA05-9F5E-49C6-A774-F789B06C4257}">
      <dgm:prSet/>
      <dgm:spPr/>
      <dgm:t>
        <a:bodyPr/>
        <a:lstStyle/>
        <a:p>
          <a:r>
            <a:rPr lang="en-IN"/>
            <a:t>There are many methods such as BM3D, WNNM, EPLL, MLP, CSF, TNRD, etc</a:t>
          </a:r>
          <a:endParaRPr lang="en-US"/>
        </a:p>
      </dgm:t>
    </dgm:pt>
    <dgm:pt modelId="{1708B9F3-FD74-4FF7-BC45-E56A23145BD7}" type="parTrans" cxnId="{4EA1DCC1-24E3-47C8-A96C-E84A3D2379B4}">
      <dgm:prSet/>
      <dgm:spPr/>
      <dgm:t>
        <a:bodyPr/>
        <a:lstStyle/>
        <a:p>
          <a:endParaRPr lang="en-US"/>
        </a:p>
      </dgm:t>
    </dgm:pt>
    <dgm:pt modelId="{856A65DC-CEB9-4EA4-B7A0-E03A5E03B60D}" type="sibTrans" cxnId="{4EA1DCC1-24E3-47C8-A96C-E84A3D2379B4}">
      <dgm:prSet/>
      <dgm:spPr/>
      <dgm:t>
        <a:bodyPr/>
        <a:lstStyle/>
        <a:p>
          <a:endParaRPr lang="en-US"/>
        </a:p>
      </dgm:t>
    </dgm:pt>
    <dgm:pt modelId="{617DDF22-B374-4610-AFBB-8A8E30786E85}">
      <dgm:prSet/>
      <dgm:spPr/>
      <dgm:t>
        <a:bodyPr/>
        <a:lstStyle/>
        <a:p>
          <a:r>
            <a:rPr lang="en-IN"/>
            <a:t>But these methods do not provide acceptable images especially for serious medical usage.</a:t>
          </a:r>
          <a:endParaRPr lang="en-US"/>
        </a:p>
      </dgm:t>
    </dgm:pt>
    <dgm:pt modelId="{6A78B43D-0C7E-4DAE-8B71-8ECDE91EF183}" type="parTrans" cxnId="{6CB7C6A0-DE17-42BA-A558-4EAE24DE7A82}">
      <dgm:prSet/>
      <dgm:spPr/>
      <dgm:t>
        <a:bodyPr/>
        <a:lstStyle/>
        <a:p>
          <a:endParaRPr lang="en-US"/>
        </a:p>
      </dgm:t>
    </dgm:pt>
    <dgm:pt modelId="{4BE0E379-0F7F-47D9-8986-995CAD0DEF6E}" type="sibTrans" cxnId="{6CB7C6A0-DE17-42BA-A558-4EAE24DE7A82}">
      <dgm:prSet/>
      <dgm:spPr/>
      <dgm:t>
        <a:bodyPr/>
        <a:lstStyle/>
        <a:p>
          <a:endParaRPr lang="en-US"/>
        </a:p>
      </dgm:t>
    </dgm:pt>
    <dgm:pt modelId="{D1036101-FEC5-4DDB-BE01-1C9E3FEDE80C}" type="pres">
      <dgm:prSet presAssocID="{91529760-943E-48CE-8B50-93D840649FFF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9597FEFC-B59A-4B4D-9864-9EE8627F96E3}" type="pres">
      <dgm:prSet presAssocID="{31B3CA05-9F5E-49C6-A774-F789B06C4257}" presName="hierRoot1" presStyleCnt="0"/>
      <dgm:spPr/>
    </dgm:pt>
    <dgm:pt modelId="{1B999EF5-9B09-46E4-AE55-4B8B10F72EA8}" type="pres">
      <dgm:prSet presAssocID="{31B3CA05-9F5E-49C6-A774-F789B06C4257}" presName="composite" presStyleCnt="0"/>
      <dgm:spPr/>
    </dgm:pt>
    <dgm:pt modelId="{14F3B7AE-13E3-4B9B-A3F3-DF7DE922A346}" type="pres">
      <dgm:prSet presAssocID="{31B3CA05-9F5E-49C6-A774-F789B06C4257}" presName="background" presStyleLbl="node0" presStyleIdx="0" presStyleCnt="2"/>
      <dgm:spPr/>
    </dgm:pt>
    <dgm:pt modelId="{A742CAC0-D701-433B-B9C2-6397DFE979B8}" type="pres">
      <dgm:prSet presAssocID="{31B3CA05-9F5E-49C6-A774-F789B06C4257}" presName="text" presStyleLbl="fgAcc0" presStyleIdx="0" presStyleCnt="2">
        <dgm:presLayoutVars>
          <dgm:chPref val="3"/>
        </dgm:presLayoutVars>
      </dgm:prSet>
      <dgm:spPr/>
    </dgm:pt>
    <dgm:pt modelId="{5380381C-3FB2-41A3-B451-9C95E5996F29}" type="pres">
      <dgm:prSet presAssocID="{31B3CA05-9F5E-49C6-A774-F789B06C4257}" presName="hierChild2" presStyleCnt="0"/>
      <dgm:spPr/>
    </dgm:pt>
    <dgm:pt modelId="{4FD981F2-DDB6-4203-AA8F-47B04C754588}" type="pres">
      <dgm:prSet presAssocID="{617DDF22-B374-4610-AFBB-8A8E30786E85}" presName="hierRoot1" presStyleCnt="0"/>
      <dgm:spPr/>
    </dgm:pt>
    <dgm:pt modelId="{E0F48CF1-0745-423B-B5B7-A5BB99EA59DB}" type="pres">
      <dgm:prSet presAssocID="{617DDF22-B374-4610-AFBB-8A8E30786E85}" presName="composite" presStyleCnt="0"/>
      <dgm:spPr/>
    </dgm:pt>
    <dgm:pt modelId="{15D1F1BD-6D6F-47EB-A888-318C40441AF6}" type="pres">
      <dgm:prSet presAssocID="{617DDF22-B374-4610-AFBB-8A8E30786E85}" presName="background" presStyleLbl="node0" presStyleIdx="1" presStyleCnt="2"/>
      <dgm:spPr/>
    </dgm:pt>
    <dgm:pt modelId="{145B006C-A7DA-4F09-AE47-8A2F0963DD3C}" type="pres">
      <dgm:prSet presAssocID="{617DDF22-B374-4610-AFBB-8A8E30786E85}" presName="text" presStyleLbl="fgAcc0" presStyleIdx="1" presStyleCnt="2">
        <dgm:presLayoutVars>
          <dgm:chPref val="3"/>
        </dgm:presLayoutVars>
      </dgm:prSet>
      <dgm:spPr/>
    </dgm:pt>
    <dgm:pt modelId="{1C986643-BDED-4BC1-B654-E35701295146}" type="pres">
      <dgm:prSet presAssocID="{617DDF22-B374-4610-AFBB-8A8E30786E85}" presName="hierChild2" presStyleCnt="0"/>
      <dgm:spPr/>
    </dgm:pt>
  </dgm:ptLst>
  <dgm:cxnLst>
    <dgm:cxn modelId="{B56DD417-4EA5-4CF1-8043-267B92E129BD}" type="presOf" srcId="{91529760-943E-48CE-8B50-93D840649FFF}" destId="{D1036101-FEC5-4DDB-BE01-1C9E3FEDE80C}" srcOrd="0" destOrd="0" presId="urn:microsoft.com/office/officeart/2005/8/layout/hierarchy1"/>
    <dgm:cxn modelId="{D13E1636-8FA5-4BB4-99AF-0CB0F8F518B6}" type="presOf" srcId="{31B3CA05-9F5E-49C6-A774-F789B06C4257}" destId="{A742CAC0-D701-433B-B9C2-6397DFE979B8}" srcOrd="0" destOrd="0" presId="urn:microsoft.com/office/officeart/2005/8/layout/hierarchy1"/>
    <dgm:cxn modelId="{6CB7C6A0-DE17-42BA-A558-4EAE24DE7A82}" srcId="{91529760-943E-48CE-8B50-93D840649FFF}" destId="{617DDF22-B374-4610-AFBB-8A8E30786E85}" srcOrd="1" destOrd="0" parTransId="{6A78B43D-0C7E-4DAE-8B71-8ECDE91EF183}" sibTransId="{4BE0E379-0F7F-47D9-8986-995CAD0DEF6E}"/>
    <dgm:cxn modelId="{A1999AB1-6B44-4A05-95F5-F5C18B8A1E69}" type="presOf" srcId="{617DDF22-B374-4610-AFBB-8A8E30786E85}" destId="{145B006C-A7DA-4F09-AE47-8A2F0963DD3C}" srcOrd="0" destOrd="0" presId="urn:microsoft.com/office/officeart/2005/8/layout/hierarchy1"/>
    <dgm:cxn modelId="{4EA1DCC1-24E3-47C8-A96C-E84A3D2379B4}" srcId="{91529760-943E-48CE-8B50-93D840649FFF}" destId="{31B3CA05-9F5E-49C6-A774-F789B06C4257}" srcOrd="0" destOrd="0" parTransId="{1708B9F3-FD74-4FF7-BC45-E56A23145BD7}" sibTransId="{856A65DC-CEB9-4EA4-B7A0-E03A5E03B60D}"/>
    <dgm:cxn modelId="{63D2F40F-FD10-4123-B76B-B69C74A46CCF}" type="presParOf" srcId="{D1036101-FEC5-4DDB-BE01-1C9E3FEDE80C}" destId="{9597FEFC-B59A-4B4D-9864-9EE8627F96E3}" srcOrd="0" destOrd="0" presId="urn:microsoft.com/office/officeart/2005/8/layout/hierarchy1"/>
    <dgm:cxn modelId="{73EACC98-70A9-4222-B9FB-DAA70CE946D3}" type="presParOf" srcId="{9597FEFC-B59A-4B4D-9864-9EE8627F96E3}" destId="{1B999EF5-9B09-46E4-AE55-4B8B10F72EA8}" srcOrd="0" destOrd="0" presId="urn:microsoft.com/office/officeart/2005/8/layout/hierarchy1"/>
    <dgm:cxn modelId="{175772DD-0315-4F9F-90D2-366505A863F4}" type="presParOf" srcId="{1B999EF5-9B09-46E4-AE55-4B8B10F72EA8}" destId="{14F3B7AE-13E3-4B9B-A3F3-DF7DE922A346}" srcOrd="0" destOrd="0" presId="urn:microsoft.com/office/officeart/2005/8/layout/hierarchy1"/>
    <dgm:cxn modelId="{B48935CB-E05F-4C2E-916E-49470A97C179}" type="presParOf" srcId="{1B999EF5-9B09-46E4-AE55-4B8B10F72EA8}" destId="{A742CAC0-D701-433B-B9C2-6397DFE979B8}" srcOrd="1" destOrd="0" presId="urn:microsoft.com/office/officeart/2005/8/layout/hierarchy1"/>
    <dgm:cxn modelId="{A51415ED-306D-43ED-B19D-DE21D8A17846}" type="presParOf" srcId="{9597FEFC-B59A-4B4D-9864-9EE8627F96E3}" destId="{5380381C-3FB2-41A3-B451-9C95E5996F29}" srcOrd="1" destOrd="0" presId="urn:microsoft.com/office/officeart/2005/8/layout/hierarchy1"/>
    <dgm:cxn modelId="{A230C6FE-0DE2-4A69-96BB-928BA0149557}" type="presParOf" srcId="{D1036101-FEC5-4DDB-BE01-1C9E3FEDE80C}" destId="{4FD981F2-DDB6-4203-AA8F-47B04C754588}" srcOrd="1" destOrd="0" presId="urn:microsoft.com/office/officeart/2005/8/layout/hierarchy1"/>
    <dgm:cxn modelId="{C3B7F44B-A8F5-4B0E-BB0C-D558EF64C30E}" type="presParOf" srcId="{4FD981F2-DDB6-4203-AA8F-47B04C754588}" destId="{E0F48CF1-0745-423B-B5B7-A5BB99EA59DB}" srcOrd="0" destOrd="0" presId="urn:microsoft.com/office/officeart/2005/8/layout/hierarchy1"/>
    <dgm:cxn modelId="{5A52238D-ECC1-4B10-BEBF-5D6491E63991}" type="presParOf" srcId="{E0F48CF1-0745-423B-B5B7-A5BB99EA59DB}" destId="{15D1F1BD-6D6F-47EB-A888-318C40441AF6}" srcOrd="0" destOrd="0" presId="urn:microsoft.com/office/officeart/2005/8/layout/hierarchy1"/>
    <dgm:cxn modelId="{E865376C-BE17-4104-A7B9-0553474EB8C9}" type="presParOf" srcId="{E0F48CF1-0745-423B-B5B7-A5BB99EA59DB}" destId="{145B006C-A7DA-4F09-AE47-8A2F0963DD3C}" srcOrd="1" destOrd="0" presId="urn:microsoft.com/office/officeart/2005/8/layout/hierarchy1"/>
    <dgm:cxn modelId="{FC0E1A1A-578A-4F73-B588-B9BF4E3B464B}" type="presParOf" srcId="{4FD981F2-DDB6-4203-AA8F-47B04C754588}" destId="{1C986643-BDED-4BC1-B654-E35701295146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F3B7AE-13E3-4B9B-A3F3-DF7DE922A346}">
      <dsp:nvSpPr>
        <dsp:cNvPr id="0" name=""/>
        <dsp:cNvSpPr/>
      </dsp:nvSpPr>
      <dsp:spPr>
        <a:xfrm>
          <a:off x="1242" y="182126"/>
          <a:ext cx="4361384" cy="276947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42CAC0-D701-433B-B9C2-6397DFE979B8}">
      <dsp:nvSpPr>
        <dsp:cNvPr id="0" name=""/>
        <dsp:cNvSpPr/>
      </dsp:nvSpPr>
      <dsp:spPr>
        <a:xfrm>
          <a:off x="485840" y="642494"/>
          <a:ext cx="4361384" cy="276947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500" kern="1200"/>
            <a:t>There are many methods such as BM3D, WNNM, EPLL, MLP, CSF, TNRD, etc</a:t>
          </a:r>
          <a:endParaRPr lang="en-US" sz="3500" kern="1200"/>
        </a:p>
      </dsp:txBody>
      <dsp:txXfrm>
        <a:off x="566955" y="723609"/>
        <a:ext cx="4199154" cy="2607249"/>
      </dsp:txXfrm>
    </dsp:sp>
    <dsp:sp modelId="{15D1F1BD-6D6F-47EB-A888-318C40441AF6}">
      <dsp:nvSpPr>
        <dsp:cNvPr id="0" name=""/>
        <dsp:cNvSpPr/>
      </dsp:nvSpPr>
      <dsp:spPr>
        <a:xfrm>
          <a:off x="5331824" y="182126"/>
          <a:ext cx="4361384" cy="276947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45B006C-A7DA-4F09-AE47-8A2F0963DD3C}">
      <dsp:nvSpPr>
        <dsp:cNvPr id="0" name=""/>
        <dsp:cNvSpPr/>
      </dsp:nvSpPr>
      <dsp:spPr>
        <a:xfrm>
          <a:off x="5816422" y="642494"/>
          <a:ext cx="4361384" cy="276947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500" kern="1200"/>
            <a:t>But these methods do not provide acceptable images especially for serious medical usage.</a:t>
          </a:r>
          <a:endParaRPr lang="en-US" sz="3500" kern="1200"/>
        </a:p>
      </dsp:txBody>
      <dsp:txXfrm>
        <a:off x="5897537" y="723609"/>
        <a:ext cx="4199154" cy="260724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FCEF1B-DB3C-43D8-B9BC-0C6BA9C6F7E9}" type="datetimeFigureOut">
              <a:rPr lang="en-IN" smtClean="0"/>
              <a:t>22-10-2019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08BB5F-A10E-45FF-B6D5-DE830791EFB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688248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747EB9E4-9F83-4DF4-9344-ED828E6A97C2}" type="datetime1">
              <a:rPr lang="en-IN" smtClean="0"/>
              <a:t>22-10-2019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0E405565-2238-423B-94E5-F7F2C53F0CF2}" type="slidenum">
              <a:rPr lang="en-IN" smtClean="0"/>
              <a:t>‹#›</a:t>
            </a:fld>
            <a:endParaRPr lang="en-IN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03195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24DCD-ECC0-4074-A656-80922C8E7BF3}" type="datetime1">
              <a:rPr lang="en-IN" smtClean="0"/>
              <a:t>22-10-2019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05565-2238-423B-94E5-F7F2C53F0CF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553171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5C6F4-1061-4DE7-B4F5-B80C1EEE1787}" type="datetime1">
              <a:rPr lang="en-IN" smtClean="0"/>
              <a:t>22-10-2019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05565-2238-423B-94E5-F7F2C53F0CF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858524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3391D-B095-445B-9C41-0C01414FE565}" type="datetime1">
              <a:rPr lang="en-IN" smtClean="0"/>
              <a:t>22-10-2019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05565-2238-423B-94E5-F7F2C53F0CF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312869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04170D48-7D3C-4716-9C8B-5078136324B0}" type="datetime1">
              <a:rPr lang="en-IN" smtClean="0"/>
              <a:t>22-10-2019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0E405565-2238-423B-94E5-F7F2C53F0CF2}" type="slidenum">
              <a:rPr lang="en-IN" smtClean="0"/>
              <a:t>‹#›</a:t>
            </a:fld>
            <a:endParaRPr lang="en-IN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40420832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635E-8661-4949-A057-927169667E50}" type="datetime1">
              <a:rPr lang="en-IN" smtClean="0"/>
              <a:t>22-10-2019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05565-2238-423B-94E5-F7F2C53F0CF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7704477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958F4-826C-4B3C-AE6E-EE7FA1A26FEE}" type="datetime1">
              <a:rPr lang="en-IN" smtClean="0"/>
              <a:t>22-10-2019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05565-2238-423B-94E5-F7F2C53F0CF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8286872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FE48F-1798-4F15-8F83-6EC0F5B814A1}" type="datetime1">
              <a:rPr lang="en-IN" smtClean="0"/>
              <a:t>22-10-2019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05565-2238-423B-94E5-F7F2C53F0CF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62398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FBA4E3-601E-4612-8C6E-5E263975C32A}" type="datetime1">
              <a:rPr lang="en-IN" smtClean="0"/>
              <a:t>22-10-2019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05565-2238-423B-94E5-F7F2C53F0CF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214192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7DBF98ED-6F08-4CFC-AACB-78FA75A524D6}" type="datetime1">
              <a:rPr lang="en-IN" smtClean="0"/>
              <a:t>22-10-2019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0E405565-2238-423B-94E5-F7F2C53F0CF2}" type="slidenum">
              <a:rPr lang="en-IN" smtClean="0"/>
              <a:t>‹#›</a:t>
            </a:fld>
            <a:endParaRPr lang="en-IN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4999736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8DD3D4D3-8253-4C0B-96FA-9DD99B279A49}" type="datetime1">
              <a:rPr lang="en-IN" smtClean="0"/>
              <a:t>22-10-2019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0E405565-2238-423B-94E5-F7F2C53F0CF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712858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7D830098-80E1-4591-9438-2D68744F6771}" type="datetime1">
              <a:rPr lang="en-IN" smtClean="0"/>
              <a:t>22-10-2019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0E405565-2238-423B-94E5-F7F2C53F0CF2}" type="slidenum">
              <a:rPr lang="en-IN" smtClean="0"/>
              <a:t>‹#›</a:t>
            </a:fld>
            <a:endParaRPr lang="en-IN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6997765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050E7C-B54D-4FCD-92D7-EE93F8AC83B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sz="6600" dirty="0"/>
              <a:t>Enhance Image Denoising deep neural network by Unsharp Masking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15E3CD-6D55-4ED4-A23E-79DFDA6AB5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65732" y="5979196"/>
            <a:ext cx="9144000" cy="742279"/>
          </a:xfrm>
        </p:spPr>
        <p:txBody>
          <a:bodyPr/>
          <a:lstStyle/>
          <a:p>
            <a:r>
              <a:rPr lang="en-IN" dirty="0"/>
              <a:t>sanathan narayanan – 17bce1094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B82E87-8001-4E25-9A78-D4F7EC7D1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05565-2238-423B-94E5-F7F2C53F0CF2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26238253"/>
      </p:ext>
    </p:extLst>
  </p:cSld>
  <p:clrMapOvr>
    <a:masterClrMapping/>
  </p:clrMapOvr>
  <p:transition spd="slow">
    <p:randomBar dir="vert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F20F30-ADA3-4253-B4D3-2F6BF3C67F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578972"/>
            <a:ext cx="10178322" cy="1492132"/>
          </a:xfrm>
        </p:spPr>
        <p:txBody>
          <a:bodyPr>
            <a:normAutofit/>
          </a:bodyPr>
          <a:lstStyle/>
          <a:p>
            <a:r>
              <a:rPr lang="en-IN" sz="3600" dirty="0"/>
              <a:t>Literature Survey: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4B13AA-F0AA-4339-8B20-6261260643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05565-2238-423B-94E5-F7F2C53F0CF2}" type="slidenum">
              <a:rPr lang="en-IN" smtClean="0"/>
              <a:t>10</a:t>
            </a:fld>
            <a:endParaRPr lang="en-IN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954B4406-BE0E-4664-9424-538CC66D5B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0546848"/>
              </p:ext>
            </p:extLst>
          </p:nvPr>
        </p:nvGraphicFramePr>
        <p:xfrm>
          <a:off x="1421175" y="1833301"/>
          <a:ext cx="9839325" cy="36203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47900">
                  <a:extLst>
                    <a:ext uri="{9D8B030D-6E8A-4147-A177-3AD203B41FA5}">
                      <a16:colId xmlns:a16="http://schemas.microsoft.com/office/drawing/2014/main" val="2890237036"/>
                    </a:ext>
                  </a:extLst>
                </a:gridCol>
                <a:gridCol w="1687830">
                  <a:extLst>
                    <a:ext uri="{9D8B030D-6E8A-4147-A177-3AD203B41FA5}">
                      <a16:colId xmlns:a16="http://schemas.microsoft.com/office/drawing/2014/main" val="1068794891"/>
                    </a:ext>
                  </a:extLst>
                </a:gridCol>
                <a:gridCol w="1967865">
                  <a:extLst>
                    <a:ext uri="{9D8B030D-6E8A-4147-A177-3AD203B41FA5}">
                      <a16:colId xmlns:a16="http://schemas.microsoft.com/office/drawing/2014/main" val="990295867"/>
                    </a:ext>
                  </a:extLst>
                </a:gridCol>
                <a:gridCol w="1967865">
                  <a:extLst>
                    <a:ext uri="{9D8B030D-6E8A-4147-A177-3AD203B41FA5}">
                      <a16:colId xmlns:a16="http://schemas.microsoft.com/office/drawing/2014/main" val="2606699820"/>
                    </a:ext>
                  </a:extLst>
                </a:gridCol>
                <a:gridCol w="1967865">
                  <a:extLst>
                    <a:ext uri="{9D8B030D-6E8A-4147-A177-3AD203B41FA5}">
                      <a16:colId xmlns:a16="http://schemas.microsoft.com/office/drawing/2014/main" val="4184911161"/>
                    </a:ext>
                  </a:extLst>
                </a:gridCol>
              </a:tblGrid>
              <a:tr h="419926">
                <a:tc>
                  <a:txBody>
                    <a:bodyPr/>
                    <a:lstStyle/>
                    <a:p>
                      <a:r>
                        <a:rPr lang="en-IN" dirty="0"/>
                        <a:t>TITLE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AUTHOR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JOURNAL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MERITS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DEMERITS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2182405"/>
                  </a:ext>
                </a:extLst>
              </a:tr>
              <a:tr h="1138977">
                <a:tc>
                  <a:txBody>
                    <a:bodyPr/>
                    <a:lstStyle/>
                    <a:p>
                      <a:r>
                        <a:rPr lang="en-IN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IN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Dilated Deep Residual Network for Image</a:t>
                      </a:r>
                    </a:p>
                    <a:p>
                      <a:r>
                        <a:rPr lang="en-IN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Denoising</a:t>
                      </a:r>
                      <a:endParaRPr lang="en-IN" sz="1400" b="0" i="0" u="none" strike="noStrike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IN" sz="1800" b="0" i="0" u="none" strike="noStrike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Tianyang</a:t>
                      </a:r>
                      <a:r>
                        <a:rPr lang="en-IN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Wang,</a:t>
                      </a:r>
                    </a:p>
                    <a:p>
                      <a:pPr marL="0" algn="l" defTabSz="914400" rtl="0" eaLnBrk="1" latinLnBrk="0" hangingPunct="1"/>
                      <a:r>
                        <a:rPr lang="en-IN" sz="1800" b="0" i="0" u="none" strike="noStrike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Mingxuan</a:t>
                      </a:r>
                      <a:r>
                        <a:rPr lang="en-IN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Sun,</a:t>
                      </a:r>
                    </a:p>
                    <a:p>
                      <a:pPr marL="0" algn="l" defTabSz="914400" rtl="0" eaLnBrk="1" latinLnBrk="0" hangingPunct="1"/>
                      <a:r>
                        <a:rPr lang="en-IN" sz="1800" b="0" i="0" u="none" strike="noStrike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Kaoning</a:t>
                      </a:r>
                      <a:r>
                        <a:rPr lang="en-IN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Hu</a:t>
                      </a:r>
                      <a:endParaRPr lang="en-IN" sz="1400" b="0" i="0" u="none" strike="noStrike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IN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IEEE </a:t>
                      </a:r>
                      <a:r>
                        <a:rPr lang="en-IN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2017 International Conference on Tools with Artificial Intelligence</a:t>
                      </a:r>
                      <a:endParaRPr lang="en-IN" sz="1400" b="0" i="0" u="none" strike="noStrike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Here, they use ‘dilated residual CNN’ method which is more effective in de-noising workload, than simply stacking multiple layers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This method is complex to understand and hence is difficult to expand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2381981"/>
                  </a:ext>
                </a:extLst>
              </a:tr>
              <a:tr h="419926">
                <a:tc>
                  <a:txBody>
                    <a:bodyPr/>
                    <a:lstStyle/>
                    <a:p>
                      <a:r>
                        <a:rPr lang="en-IN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IN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Progressive Image Denoising Through Hybrid Graph</a:t>
                      </a:r>
                    </a:p>
                    <a:p>
                      <a:r>
                        <a:rPr lang="en-IN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Laplacian Regularization: A Unified Framework</a:t>
                      </a:r>
                      <a:endParaRPr lang="en-IN" sz="1400" b="0" i="0" u="none" strike="noStrike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IN" sz="1800" b="0" i="0" u="none" strike="noStrike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Xianming</a:t>
                      </a:r>
                      <a:r>
                        <a:rPr lang="en-IN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Liu,</a:t>
                      </a:r>
                    </a:p>
                    <a:p>
                      <a:pPr marL="0" algn="l" defTabSz="914400" rtl="0" eaLnBrk="1" latinLnBrk="0" hangingPunct="1"/>
                      <a:r>
                        <a:rPr lang="en-IN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Deming </a:t>
                      </a:r>
                      <a:r>
                        <a:rPr lang="en-IN" sz="1800" b="0" i="0" u="none" strike="noStrike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Zhai</a:t>
                      </a:r>
                      <a:r>
                        <a:rPr lang="en-IN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</a:p>
                    <a:p>
                      <a:pPr marL="0" algn="l" defTabSz="914400" rtl="0" eaLnBrk="1" latinLnBrk="0" hangingPunct="1"/>
                      <a:r>
                        <a:rPr lang="en-IN" sz="1800" b="0" i="0" u="none" strike="noStrike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Debin</a:t>
                      </a:r>
                      <a:r>
                        <a:rPr lang="en-IN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Zhao</a:t>
                      </a:r>
                      <a:endParaRPr lang="en-IN" sz="1400" b="0" i="0" u="none" strike="noStrike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fi-FI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IN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IEEE TRANSACTIONS ON IMAGE PROCESSING, VOL. 23, NO. 4, APRIL 2014</a:t>
                      </a:r>
                      <a:endParaRPr lang="en-IN" sz="1400" b="0" i="0" u="none" strike="noStrike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This method well utilizes the input space by mapping HD feature space with dictionaries.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This method outperforms state-of-the-art methods.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Usage of dictionaries leads to more time consumption, even though the result is very good.</a:t>
                      </a:r>
                    </a:p>
                    <a:p>
                      <a:endParaRPr lang="en-IN" sz="1400" b="0" i="0" u="none" strike="noStrike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33101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28429580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D3EE8-CFFE-4B7B-AD7C-F8BF8F395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PROBLEM DEFINITION: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2B5D4A-16AF-4AAB-BB5E-BE8189E35F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504950"/>
            <a:ext cx="10178322" cy="4374643"/>
          </a:xfrm>
        </p:spPr>
        <p:txBody>
          <a:bodyPr>
            <a:normAutofit/>
          </a:bodyPr>
          <a:lstStyle/>
          <a:p>
            <a:r>
              <a:rPr lang="en-IN" sz="3200" dirty="0"/>
              <a:t>The method DNN is not enough for realistic noises, as it cannot recognize noises which are blurred, so usage of  ‘Unsharp Masking’ as pre-processing will be demonstrated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ED85CE-540E-4755-8B9B-D8A19A06BB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05565-2238-423B-94E5-F7F2C53F0CF2}" type="slidenum">
              <a:rPr lang="en-IN" smtClean="0"/>
              <a:t>11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43718891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D3EE8-CFFE-4B7B-AD7C-F8BF8F395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Objective: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2B5D4A-16AF-4AAB-BB5E-BE8189E35F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504950"/>
            <a:ext cx="10178322" cy="4374643"/>
          </a:xfrm>
        </p:spPr>
        <p:txBody>
          <a:bodyPr>
            <a:normAutofit/>
          </a:bodyPr>
          <a:lstStyle/>
          <a:p>
            <a:r>
              <a:rPr lang="en-IN" sz="3600" dirty="0"/>
              <a:t>This project aims to get better denoised image when compared to using DNN, by including a pre-processing using ‘Unsharp Masking’.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ED85CE-540E-4755-8B9B-D8A19A06BB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05565-2238-423B-94E5-F7F2C53F0CF2}" type="slidenum">
              <a:rPr lang="en-IN" smtClean="0"/>
              <a:t>12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67414581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1B0A7D14-7B67-4022-A8BE-1CCD4A0F1B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2C40E9-EB3D-4619-B908-34EF16B79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 anchor="ctr">
            <a:normAutofit/>
          </a:bodyPr>
          <a:lstStyle/>
          <a:p>
            <a:r>
              <a:rPr lang="en-IN" dirty="0"/>
              <a:t>EXISTING SYSTEM:</a:t>
            </a:r>
          </a:p>
        </p:txBody>
      </p:sp>
      <p:sp>
        <p:nvSpPr>
          <p:cNvPr id="21" name="Freeform 6">
            <a:extLst>
              <a:ext uri="{FF2B5EF4-FFF2-40B4-BE49-F238E27FC236}">
                <a16:creationId xmlns:a16="http://schemas.microsoft.com/office/drawing/2014/main" id="{AB09A9E8-BF27-4613-A775-071F082083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4272F2-5121-4D24-9453-73E0AAD2C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1" y="6375679"/>
            <a:ext cx="2819399" cy="345796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0E405565-2238-423B-94E5-F7F2C53F0CF2}" type="slidenum">
              <a:rPr lang="en-IN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13</a:t>
            </a:fld>
            <a:endParaRPr lang="en-IN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3AFE299-6F79-44AF-9A77-2DC2DC1F84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14" name="Content Placeholder 2">
            <a:extLst>
              <a:ext uri="{FF2B5EF4-FFF2-40B4-BE49-F238E27FC236}">
                <a16:creationId xmlns:a16="http://schemas.microsoft.com/office/drawing/2014/main" id="{37500864-ED22-428F-8D16-7298E65198E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50216909"/>
              </p:ext>
            </p:extLst>
          </p:nvPr>
        </p:nvGraphicFramePr>
        <p:xfrm>
          <a:off x="1250950" y="2286000"/>
          <a:ext cx="10179050" cy="35941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74559806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E5ED6B-8B51-478A-8829-CB6AFAC2E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Existing system: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463C29-A50F-4EFB-A6D8-BB7B12EB2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05565-2238-423B-94E5-F7F2C53F0CF2}" type="slidenum">
              <a:rPr lang="en-IN" smtClean="0"/>
              <a:t>14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FE78EA-90A5-427A-A742-5DA114E3A8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890" y="1510983"/>
            <a:ext cx="4555025" cy="336581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3B2C7D4-F4F4-4C28-B728-A1E13E7650CA}"/>
              </a:ext>
            </a:extLst>
          </p:cNvPr>
          <p:cNvSpPr txBox="1"/>
          <p:nvPr/>
        </p:nvSpPr>
        <p:spPr>
          <a:xfrm>
            <a:off x="6067245" y="1510983"/>
            <a:ext cx="5589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As we can see, the denoised image can be still improved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DD0CFB-B1B6-4724-8A5C-38F8F4D8385F}"/>
              </a:ext>
            </a:extLst>
          </p:cNvPr>
          <p:cNvSpPr txBox="1"/>
          <p:nvPr/>
        </p:nvSpPr>
        <p:spPr>
          <a:xfrm>
            <a:off x="1710780" y="5162351"/>
            <a:ext cx="3183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Denoised by </a:t>
            </a:r>
            <a:r>
              <a:rPr lang="en-IN" dirty="0" err="1"/>
              <a:t>CDnCNN</a:t>
            </a:r>
            <a:r>
              <a:rPr lang="en-IN" dirty="0"/>
              <a:t> method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97F9874-4FCB-4573-98D1-6ECE481DBDAE}"/>
              </a:ext>
            </a:extLst>
          </p:cNvPr>
          <p:cNvCxnSpPr>
            <a:stCxn id="6" idx="1"/>
          </p:cNvCxnSpPr>
          <p:nvPr/>
        </p:nvCxnSpPr>
        <p:spPr>
          <a:xfrm flipH="1">
            <a:off x="5579915" y="1695649"/>
            <a:ext cx="487330" cy="5617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905B6EF-CF8B-441F-B0D5-701B5CEF7408}"/>
              </a:ext>
            </a:extLst>
          </p:cNvPr>
          <p:cNvSpPr txBox="1"/>
          <p:nvPr/>
        </p:nvSpPr>
        <p:spPr>
          <a:xfrm>
            <a:off x="5831189" y="2257425"/>
            <a:ext cx="583486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The state-of-art methods like </a:t>
            </a:r>
            <a:r>
              <a:rPr lang="en-IN" dirty="0" err="1"/>
              <a:t>CDnCNN</a:t>
            </a:r>
            <a:r>
              <a:rPr lang="en-IN" dirty="0"/>
              <a:t> are highly efficient,</a:t>
            </a:r>
          </a:p>
          <a:p>
            <a:r>
              <a:rPr lang="en-IN" dirty="0"/>
              <a:t>but they have to implemented by a good GPU especially for</a:t>
            </a:r>
          </a:p>
          <a:p>
            <a:r>
              <a:rPr lang="en-IN" dirty="0"/>
              <a:t>large number of images.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F7B6836-FA02-4130-8BDD-1949137A4CAA}"/>
              </a:ext>
            </a:extLst>
          </p:cNvPr>
          <p:cNvSpPr txBox="1"/>
          <p:nvPr/>
        </p:nvSpPr>
        <p:spPr>
          <a:xfrm>
            <a:off x="5831189" y="3677246"/>
            <a:ext cx="609609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The existing system (</a:t>
            </a:r>
            <a:r>
              <a:rPr lang="en-IN" dirty="0" err="1"/>
              <a:t>MSt</a:t>
            </a:r>
            <a:r>
              <a:rPr lang="en-IN" dirty="0"/>
              <a:t>-SVD, </a:t>
            </a:r>
            <a:r>
              <a:rPr lang="en-IN" dirty="0" err="1"/>
              <a:t>CMSt</a:t>
            </a:r>
            <a:r>
              <a:rPr lang="en-IN" dirty="0"/>
              <a:t>-SVD deal with grouping, </a:t>
            </a:r>
          </a:p>
          <a:p>
            <a:r>
              <a:rPr lang="en-IN" dirty="0"/>
              <a:t>collaborative filtering, etc. but </a:t>
            </a:r>
            <a:r>
              <a:rPr lang="en-IN" u="sng" dirty="0"/>
              <a:t>with not enough pre-processing </a:t>
            </a:r>
          </a:p>
          <a:p>
            <a:r>
              <a:rPr lang="en-IN" u="sng" dirty="0"/>
              <a:t>of the image</a:t>
            </a:r>
            <a:r>
              <a:rPr lang="en-IN" dirty="0"/>
              <a:t> like softening, etc</a:t>
            </a:r>
          </a:p>
          <a:p>
            <a:r>
              <a:rPr lang="en-IN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38875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54DE16-7D0D-41DD-82B4-6BF283710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PROPOSED SYSTEM: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CD0C63-DA48-4FDA-A0A4-7E4D632124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666876"/>
            <a:ext cx="10178322" cy="4393692"/>
          </a:xfrm>
        </p:spPr>
        <p:txBody>
          <a:bodyPr>
            <a:normAutofit/>
          </a:bodyPr>
          <a:lstStyle/>
          <a:p>
            <a:r>
              <a:rPr lang="en-IN" sz="2400" dirty="0"/>
              <a:t> This project aims to bring about improvement in the existing system by pre-processing the images (like sharpening) before hand to remove the noise more efficiently.</a:t>
            </a:r>
          </a:p>
          <a:p>
            <a:r>
              <a:rPr lang="en-IN" sz="2400" dirty="0"/>
              <a:t>Here the pre-processing would be done only up to the requirement as more of it can cause loss in clarity of the image.</a:t>
            </a:r>
          </a:p>
          <a:p>
            <a:r>
              <a:rPr lang="en-IN" sz="2400" dirty="0"/>
              <a:t>After the pre-processing of the image, it will be sent to the Deep Neural Network module, which would denoise it to produce image with acceptable quality even for medical standards.</a:t>
            </a:r>
          </a:p>
          <a:p>
            <a:r>
              <a:rPr lang="en-IN" sz="2400" dirty="0"/>
              <a:t>Pre-processing is especially done so that the image de-noise algorithm can easily remove the noise from the image without causing additional noises, etc.</a:t>
            </a:r>
          </a:p>
          <a:p>
            <a:pPr marL="0" indent="0">
              <a:buNone/>
            </a:pPr>
            <a:endParaRPr lang="en-IN" sz="2400" dirty="0"/>
          </a:p>
          <a:p>
            <a:endParaRPr lang="en-IN" sz="2400" dirty="0"/>
          </a:p>
          <a:p>
            <a:endParaRPr lang="en-IN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475238-B623-467C-890B-566D928A4B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05565-2238-423B-94E5-F7F2C53F0CF2}" type="slidenum">
              <a:rPr lang="en-IN" smtClean="0"/>
              <a:t>15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91102301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F6727C-1B9D-4262-93FC-5863AF04AE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15410"/>
            <a:ext cx="10178322" cy="1492132"/>
          </a:xfrm>
        </p:spPr>
        <p:txBody>
          <a:bodyPr/>
          <a:lstStyle/>
          <a:p>
            <a:r>
              <a:rPr lang="en-IN" dirty="0"/>
              <a:t>ARCHITECTURE DIAGRAM: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4B73A3-E704-4503-A0F0-1DC899A53D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05565-2238-423B-94E5-F7F2C53F0CF2}" type="slidenum">
              <a:rPr lang="en-IN" smtClean="0"/>
              <a:t>16</a:t>
            </a:fld>
            <a:endParaRPr lang="en-IN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503A28B-84AE-4FB3-BBFA-C0D317F462B6}"/>
              </a:ext>
            </a:extLst>
          </p:cNvPr>
          <p:cNvSpPr/>
          <p:nvPr/>
        </p:nvSpPr>
        <p:spPr>
          <a:xfrm>
            <a:off x="9257021" y="1088443"/>
            <a:ext cx="1793511" cy="140166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2"/>
                </a:solidFill>
              </a:rPr>
              <a:t>Noise Less Image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79104F6-C3BA-4D93-837B-34B3908F9E00}"/>
              </a:ext>
            </a:extLst>
          </p:cNvPr>
          <p:cNvSpPr/>
          <p:nvPr/>
        </p:nvSpPr>
        <p:spPr>
          <a:xfrm>
            <a:off x="9257021" y="4169720"/>
            <a:ext cx="1793511" cy="196445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2"/>
                </a:solidFill>
              </a:rPr>
              <a:t>Usage</a:t>
            </a:r>
          </a:p>
        </p:txBody>
      </p:sp>
      <p:sp>
        <p:nvSpPr>
          <p:cNvPr id="3" name="Diagonal Stripe 2">
            <a:extLst>
              <a:ext uri="{FF2B5EF4-FFF2-40B4-BE49-F238E27FC236}">
                <a16:creationId xmlns:a16="http://schemas.microsoft.com/office/drawing/2014/main" id="{A9D00D1C-22C0-4607-85B3-DE0DDE7D07D1}"/>
              </a:ext>
            </a:extLst>
          </p:cNvPr>
          <p:cNvSpPr/>
          <p:nvPr/>
        </p:nvSpPr>
        <p:spPr>
          <a:xfrm rot="8105104">
            <a:off x="4137275" y="3478749"/>
            <a:ext cx="1814888" cy="1835438"/>
          </a:xfrm>
          <a:prstGeom prst="diagStrip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5" name="Callout: Up Arrow 4">
            <a:extLst>
              <a:ext uri="{FF2B5EF4-FFF2-40B4-BE49-F238E27FC236}">
                <a16:creationId xmlns:a16="http://schemas.microsoft.com/office/drawing/2014/main" id="{74FE381E-F5F7-4AC8-957B-65AC4E7FFB79}"/>
              </a:ext>
            </a:extLst>
          </p:cNvPr>
          <p:cNvSpPr/>
          <p:nvPr/>
        </p:nvSpPr>
        <p:spPr>
          <a:xfrm>
            <a:off x="6985987" y="2873284"/>
            <a:ext cx="1793511" cy="952678"/>
          </a:xfrm>
          <a:prstGeom prst="upArrow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2"/>
                </a:solidFill>
              </a:rPr>
              <a:t>DNN-Code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7457192-6EE8-4AE8-BA56-4D6739C44879}"/>
              </a:ext>
            </a:extLst>
          </p:cNvPr>
          <p:cNvSpPr/>
          <p:nvPr/>
        </p:nvSpPr>
        <p:spPr>
          <a:xfrm>
            <a:off x="933449" y="4141145"/>
            <a:ext cx="3029541" cy="93535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2"/>
                </a:solidFill>
              </a:rPr>
              <a:t>Noisy Image</a:t>
            </a:r>
          </a:p>
        </p:txBody>
      </p:sp>
      <p:sp>
        <p:nvSpPr>
          <p:cNvPr id="7" name="Callout: Down Arrow 6">
            <a:extLst>
              <a:ext uri="{FF2B5EF4-FFF2-40B4-BE49-F238E27FC236}">
                <a16:creationId xmlns:a16="http://schemas.microsoft.com/office/drawing/2014/main" id="{139128ED-1E25-4E47-B0AE-7C89868D7FBD}"/>
              </a:ext>
            </a:extLst>
          </p:cNvPr>
          <p:cNvSpPr/>
          <p:nvPr/>
        </p:nvSpPr>
        <p:spPr>
          <a:xfrm>
            <a:off x="1551463" y="3272242"/>
            <a:ext cx="1793511" cy="868903"/>
          </a:xfrm>
          <a:prstGeom prst="downArrow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2"/>
                </a:solidFill>
              </a:rPr>
              <a:t>Noise</a:t>
            </a:r>
          </a:p>
        </p:txBody>
      </p:sp>
      <p:sp>
        <p:nvSpPr>
          <p:cNvPr id="9" name="Diagonal Stripe 8">
            <a:extLst>
              <a:ext uri="{FF2B5EF4-FFF2-40B4-BE49-F238E27FC236}">
                <a16:creationId xmlns:a16="http://schemas.microsoft.com/office/drawing/2014/main" id="{618DAC52-9452-4A5E-9263-71CE41508C17}"/>
              </a:ext>
            </a:extLst>
          </p:cNvPr>
          <p:cNvSpPr/>
          <p:nvPr/>
        </p:nvSpPr>
        <p:spPr>
          <a:xfrm rot="13212387">
            <a:off x="1637171" y="1468601"/>
            <a:ext cx="1624872" cy="1375400"/>
          </a:xfrm>
          <a:prstGeom prst="diagStrip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0" name="Cylinder 9">
            <a:extLst>
              <a:ext uri="{FF2B5EF4-FFF2-40B4-BE49-F238E27FC236}">
                <a16:creationId xmlns:a16="http://schemas.microsoft.com/office/drawing/2014/main" id="{7673A1E0-A726-46BD-A878-D25569048167}"/>
              </a:ext>
            </a:extLst>
          </p:cNvPr>
          <p:cNvSpPr/>
          <p:nvPr/>
        </p:nvSpPr>
        <p:spPr>
          <a:xfrm>
            <a:off x="1929103" y="5640072"/>
            <a:ext cx="1038225" cy="1081403"/>
          </a:xfrm>
          <a:prstGeom prst="ca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600" dirty="0">
                <a:solidFill>
                  <a:schemeClr val="tx2"/>
                </a:solidFill>
              </a:rPr>
              <a:t>Noiseless Image</a:t>
            </a:r>
            <a:endParaRPr lang="en-IN" dirty="0">
              <a:solidFill>
                <a:schemeClr val="tx2"/>
              </a:solidFill>
            </a:endParaRPr>
          </a:p>
        </p:txBody>
      </p:sp>
      <p:sp>
        <p:nvSpPr>
          <p:cNvPr id="11" name="Arrow: Up 10">
            <a:extLst>
              <a:ext uri="{FF2B5EF4-FFF2-40B4-BE49-F238E27FC236}">
                <a16:creationId xmlns:a16="http://schemas.microsoft.com/office/drawing/2014/main" id="{9DEEC697-A28D-4DE6-B4D2-6D3A1654A729}"/>
              </a:ext>
            </a:extLst>
          </p:cNvPr>
          <p:cNvSpPr/>
          <p:nvPr/>
        </p:nvSpPr>
        <p:spPr>
          <a:xfrm>
            <a:off x="2233904" y="5076504"/>
            <a:ext cx="428625" cy="563568"/>
          </a:xfrm>
          <a:prstGeom prst="up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Arrow: Up 19">
            <a:extLst>
              <a:ext uri="{FF2B5EF4-FFF2-40B4-BE49-F238E27FC236}">
                <a16:creationId xmlns:a16="http://schemas.microsoft.com/office/drawing/2014/main" id="{BED2ECB2-25F6-4765-A8C9-4ECAC30BF1DC}"/>
              </a:ext>
            </a:extLst>
          </p:cNvPr>
          <p:cNvSpPr/>
          <p:nvPr/>
        </p:nvSpPr>
        <p:spPr>
          <a:xfrm rot="10800000">
            <a:off x="2233902" y="2674020"/>
            <a:ext cx="428625" cy="629833"/>
          </a:xfrm>
          <a:prstGeom prst="up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Diagonal Stripe 23">
            <a:extLst>
              <a:ext uri="{FF2B5EF4-FFF2-40B4-BE49-F238E27FC236}">
                <a16:creationId xmlns:a16="http://schemas.microsoft.com/office/drawing/2014/main" id="{FAD17CAC-138E-4923-B280-DA1BD967A09B}"/>
              </a:ext>
            </a:extLst>
          </p:cNvPr>
          <p:cNvSpPr/>
          <p:nvPr/>
        </p:nvSpPr>
        <p:spPr>
          <a:xfrm rot="2759767">
            <a:off x="6249496" y="1890626"/>
            <a:ext cx="1928464" cy="1965317"/>
          </a:xfrm>
          <a:prstGeom prst="diagStrip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9" name="Arrow: Bent-Up 18">
            <a:extLst>
              <a:ext uri="{FF2B5EF4-FFF2-40B4-BE49-F238E27FC236}">
                <a16:creationId xmlns:a16="http://schemas.microsoft.com/office/drawing/2014/main" id="{BB8F88D4-BD98-44BC-941A-E7D5F1DEC79F}"/>
              </a:ext>
            </a:extLst>
          </p:cNvPr>
          <p:cNvSpPr/>
          <p:nvPr/>
        </p:nvSpPr>
        <p:spPr>
          <a:xfrm>
            <a:off x="5698968" y="2873284"/>
            <a:ext cx="1097927" cy="1670141"/>
          </a:xfrm>
          <a:prstGeom prst="bentUpArrow">
            <a:avLst>
              <a:gd name="adj1" fmla="val 22358"/>
              <a:gd name="adj2" fmla="val 25000"/>
              <a:gd name="adj3" fmla="val 2500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F93F1863-1692-48C4-BBDB-4DC773E167F3}"/>
              </a:ext>
            </a:extLst>
          </p:cNvPr>
          <p:cNvSpPr/>
          <p:nvPr/>
        </p:nvSpPr>
        <p:spPr>
          <a:xfrm>
            <a:off x="3962989" y="4396467"/>
            <a:ext cx="1091617" cy="424713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7" name="Arrow: Bent 26">
            <a:extLst>
              <a:ext uri="{FF2B5EF4-FFF2-40B4-BE49-F238E27FC236}">
                <a16:creationId xmlns:a16="http://schemas.microsoft.com/office/drawing/2014/main" id="{204F5138-3A44-4412-9BD1-5C26DB260292}"/>
              </a:ext>
            </a:extLst>
          </p:cNvPr>
          <p:cNvSpPr/>
          <p:nvPr/>
        </p:nvSpPr>
        <p:spPr>
          <a:xfrm>
            <a:off x="7128187" y="1203144"/>
            <a:ext cx="2128834" cy="952678"/>
          </a:xfrm>
          <a:prstGeom prst="bentArrow">
            <a:avLst>
              <a:gd name="adj1" fmla="val 25000"/>
              <a:gd name="adj2" fmla="val 25518"/>
              <a:gd name="adj3" fmla="val 25000"/>
              <a:gd name="adj4" fmla="val 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9" name="Arrow: Down 28">
            <a:extLst>
              <a:ext uri="{FF2B5EF4-FFF2-40B4-BE49-F238E27FC236}">
                <a16:creationId xmlns:a16="http://schemas.microsoft.com/office/drawing/2014/main" id="{2FDBEE6D-046B-4E33-B9BF-C92C2FBC984C}"/>
              </a:ext>
            </a:extLst>
          </p:cNvPr>
          <p:cNvSpPr/>
          <p:nvPr/>
        </p:nvSpPr>
        <p:spPr>
          <a:xfrm>
            <a:off x="9859922" y="2509818"/>
            <a:ext cx="698940" cy="1679609"/>
          </a:xfrm>
          <a:prstGeom prst="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6F9F74A6-B2B9-4F11-87A8-92A6D021B9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9074" y="2190839"/>
            <a:ext cx="1312751" cy="340343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B88752E8-8B9A-4A5C-83BF-5ED599B587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952" y="4053567"/>
            <a:ext cx="476250" cy="35242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0117A3EF-F4F9-402C-977A-EADE731914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3789" y="4434567"/>
            <a:ext cx="609600" cy="32385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A3C6BEA0-4D61-4635-944B-DBF185C0CB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8951" y="2373901"/>
            <a:ext cx="1104900" cy="352425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DF041439-CD94-45E2-951A-A5A8D7ECFBCF}"/>
              </a:ext>
            </a:extLst>
          </p:cNvPr>
          <p:cNvSpPr/>
          <p:nvPr/>
        </p:nvSpPr>
        <p:spPr>
          <a:xfrm>
            <a:off x="3754146" y="5838825"/>
            <a:ext cx="1793511" cy="56637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Unsharp Filter</a:t>
            </a:r>
          </a:p>
        </p:txBody>
      </p:sp>
      <p:sp>
        <p:nvSpPr>
          <p:cNvPr id="37" name="Arrow: Bent 36">
            <a:extLst>
              <a:ext uri="{FF2B5EF4-FFF2-40B4-BE49-F238E27FC236}">
                <a16:creationId xmlns:a16="http://schemas.microsoft.com/office/drawing/2014/main" id="{40D9745D-69D1-4A0E-9513-1A46B90A116D}"/>
              </a:ext>
            </a:extLst>
          </p:cNvPr>
          <p:cNvSpPr/>
          <p:nvPr/>
        </p:nvSpPr>
        <p:spPr>
          <a:xfrm>
            <a:off x="4267784" y="4903465"/>
            <a:ext cx="796006" cy="935360"/>
          </a:xfrm>
          <a:prstGeom prst="bentArrow">
            <a:avLst>
              <a:gd name="adj1" fmla="val 25000"/>
              <a:gd name="adj2" fmla="val 25518"/>
              <a:gd name="adj3" fmla="val 25000"/>
              <a:gd name="adj4" fmla="val 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5394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F6727C-1B9D-4262-93FC-5863AF04A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Modules &amp; Module Description: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4B73A3-E704-4503-A0F0-1DC899A53D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05565-2238-423B-94E5-F7F2C53F0CF2}" type="slidenum">
              <a:rPr lang="en-IN" smtClean="0"/>
              <a:t>17</a:t>
            </a:fld>
            <a:endParaRPr lang="en-IN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75069DD-4A11-4574-AC9F-C1EEE84AFF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321080"/>
            <a:ext cx="10178322" cy="5054599"/>
          </a:xfrm>
        </p:spPr>
        <p:txBody>
          <a:bodyPr>
            <a:normAutofit/>
          </a:bodyPr>
          <a:lstStyle/>
          <a:p>
            <a:r>
              <a:rPr lang="en-IN" sz="2400" dirty="0"/>
              <a:t>M1:</a:t>
            </a:r>
          </a:p>
          <a:p>
            <a:pPr marL="0" indent="0">
              <a:buNone/>
            </a:pPr>
            <a:r>
              <a:rPr lang="en-IN" sz="2400" dirty="0"/>
              <a:t>Obtaining the Noisy Image:</a:t>
            </a:r>
          </a:p>
          <a:p>
            <a:pPr marL="0" indent="0">
              <a:buNone/>
            </a:pPr>
            <a:r>
              <a:rPr lang="en-IN" sz="2400" dirty="0"/>
              <a:t>Use Noisy Image = Noise less Image + Noise (using say Gaussian Noise)</a:t>
            </a:r>
          </a:p>
          <a:p>
            <a:r>
              <a:rPr lang="en-IN" sz="2400" dirty="0"/>
              <a:t>M2:</a:t>
            </a:r>
          </a:p>
          <a:p>
            <a:pPr marL="0" indent="0">
              <a:buNone/>
            </a:pPr>
            <a:r>
              <a:rPr lang="en-IN" sz="2400" dirty="0"/>
              <a:t>Pre-processing the Noisy Image (like Sharpening using Unsharp Masking)</a:t>
            </a:r>
          </a:p>
          <a:p>
            <a:r>
              <a:rPr lang="en-IN" sz="2400" dirty="0"/>
              <a:t>M3:</a:t>
            </a:r>
          </a:p>
          <a:p>
            <a:pPr marL="0" indent="0">
              <a:buNone/>
            </a:pPr>
            <a:r>
              <a:rPr lang="en-IN" sz="2400" dirty="0"/>
              <a:t>Apply Deep neural Network (DNN) to obtain Noiseless Image from Pre-processed Image</a:t>
            </a:r>
          </a:p>
          <a:p>
            <a:r>
              <a:rPr lang="en-IN" sz="2400" dirty="0"/>
              <a:t>M4:</a:t>
            </a:r>
          </a:p>
          <a:p>
            <a:pPr marL="0" indent="0">
              <a:buNone/>
            </a:pPr>
            <a:r>
              <a:rPr lang="en-IN" sz="2400" dirty="0"/>
              <a:t>Testing &amp; Usage of De-Noised Image</a:t>
            </a:r>
          </a:p>
        </p:txBody>
      </p:sp>
    </p:spTree>
    <p:extLst>
      <p:ext uri="{BB962C8B-B14F-4D97-AF65-F5344CB8AC3E}">
        <p14:creationId xmlns:p14="http://schemas.microsoft.com/office/powerpoint/2010/main" val="3050282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F6727C-1B9D-4262-93FC-5863AF04A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Algorithm General approach: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4B73A3-E704-4503-A0F0-1DC899A53D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05565-2238-423B-94E5-F7F2C53F0CF2}" type="slidenum">
              <a:rPr lang="en-IN" smtClean="0"/>
              <a:t>18</a:t>
            </a:fld>
            <a:endParaRPr lang="en-IN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4B904B9-1BDA-4C31-8E7F-DA319FEB59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666876"/>
            <a:ext cx="10178322" cy="4393692"/>
          </a:xfrm>
        </p:spPr>
        <p:txBody>
          <a:bodyPr>
            <a:normAutofit fontScale="92500"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IN" sz="2400" dirty="0"/>
              <a:t>Start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400" dirty="0"/>
              <a:t>Read the Noisy Image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N" sz="2200" dirty="0"/>
              <a:t>We can also get Noisy Image by </a:t>
            </a:r>
            <a:r>
              <a:rPr lang="en-IN" sz="2200" dirty="0" err="1"/>
              <a:t>Oringinal</a:t>
            </a:r>
            <a:r>
              <a:rPr lang="en-IN" sz="2200" dirty="0"/>
              <a:t> Image + Noise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400" dirty="0"/>
              <a:t>Pre-process the Noisy Image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N" sz="2200" dirty="0"/>
              <a:t>Use UnSharp Masking to Sharpen Image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N" sz="2200" dirty="0"/>
              <a:t>Do further Pre-processing as required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400" dirty="0"/>
              <a:t> Apply DNN to De-Noise the pre-processed Image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400" dirty="0"/>
              <a:t>Obtain the Noiseless Image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400" dirty="0"/>
              <a:t>Usage of the Noiseless Image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400" dirty="0"/>
              <a:t>Stop</a:t>
            </a:r>
          </a:p>
          <a:p>
            <a:pPr marL="457200" indent="-457200">
              <a:buFont typeface="+mj-lt"/>
              <a:buAutoNum type="arabicPeriod"/>
            </a:pP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2358301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F6727C-1B9D-4262-93FC-5863AF04A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Algorithm for unsharp masking: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4B73A3-E704-4503-A0F0-1DC899A53D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05565-2238-423B-94E5-F7F2C53F0CF2}" type="slidenum">
              <a:rPr lang="en-IN" smtClean="0"/>
              <a:t>19</a:t>
            </a:fld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74B904B9-1BDA-4C31-8E7F-DA319FEB596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51678" y="1666876"/>
                <a:ext cx="10178322" cy="4393692"/>
              </a:xfrm>
            </p:spPr>
            <p:txBody>
              <a:bodyPr>
                <a:normAutofit/>
              </a:bodyPr>
              <a:lstStyle/>
              <a:p>
                <a:pPr marL="457200" indent="-457200">
                  <a:buFont typeface="+mj-lt"/>
                  <a:buAutoNum type="arabicPeriod"/>
                </a:pPr>
                <a:r>
                  <a:rPr lang="en-IN" sz="2400" dirty="0"/>
                  <a:t>Start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IN" sz="2400" dirty="0"/>
                  <a:t>Read the Noiseless Image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IN" sz="2400" dirty="0"/>
                  <a:t>Blur the image using Gaussian Filter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IN" sz="2000" dirty="0"/>
                  <a:t>Use G(</a:t>
                </a:r>
                <a:r>
                  <a:rPr lang="en-IN" sz="2000" dirty="0" err="1"/>
                  <a:t>x,y</a:t>
                </a:r>
                <a:r>
                  <a:rPr lang="en-IN" sz="2000" dirty="0"/>
                  <a:t>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IN" sz="200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I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sSup>
                          <m:sSupPr>
                            <m:ctrlPr>
                              <a:rPr lang="en-I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I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sSup>
                      <m:sSupPr>
                        <m:ctrlPr>
                          <a:rPr lang="en-I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f>
                          <m:fPr>
                            <m:ctrlPr>
                              <a:rPr lang="en-IN" sz="2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IN" sz="20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IN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IN" sz="20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IN" sz="20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IN" sz="2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IN" sz="20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IN" sz="20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IN" sz="20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IN" sz="20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IN" sz="20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a:rPr lang="en-IN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sSup>
                              <m:sSupPr>
                                <m:ctrlPr>
                                  <a:rPr lang="en-IN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IN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en-IN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sup>
                    </m:sSup>
                  </m:oMath>
                </a14:m>
                <a:r>
                  <a:rPr lang="en-IN" sz="2000" dirty="0"/>
                  <a:t> in all pixel values to get smoothened image</a:t>
                </a:r>
                <a:endParaRPr lang="en-IN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IN" sz="2200" dirty="0"/>
                  <a:t>Now Subtract this smoothened image from Original image to get Sharp image as: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IN" dirty="0"/>
                  <a:t>S(</a:t>
                </a:r>
                <a:r>
                  <a:rPr lang="en-IN" dirty="0" err="1"/>
                  <a:t>x,y</a:t>
                </a:r>
                <a:r>
                  <a:rPr lang="en-IN" dirty="0"/>
                  <a:t>) = O(</a:t>
                </a:r>
                <a:r>
                  <a:rPr lang="en-IN" dirty="0" err="1"/>
                  <a:t>x,y</a:t>
                </a:r>
                <a:r>
                  <a:rPr lang="en-IN" dirty="0"/>
                  <a:t>) – G(</a:t>
                </a:r>
                <a:r>
                  <a:rPr lang="en-IN" dirty="0" err="1"/>
                  <a:t>x,y</a:t>
                </a:r>
                <a:r>
                  <a:rPr lang="en-IN" dirty="0"/>
                  <a:t>)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IN" sz="2000" dirty="0"/>
                  <a:t>Send sharpened image to DNN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IN" dirty="0"/>
                  <a:t>Stop</a:t>
                </a:r>
                <a:endParaRPr lang="en-IN" sz="2000" dirty="0"/>
              </a:p>
              <a:p>
                <a:pPr marL="457200" indent="-457200">
                  <a:buFont typeface="+mj-lt"/>
                  <a:buAutoNum type="arabicPeriod"/>
                </a:pPr>
                <a:endParaRPr lang="en-IN" sz="2200" dirty="0"/>
              </a:p>
              <a:p>
                <a:pPr marL="457200" indent="-457200">
                  <a:buFont typeface="+mj-lt"/>
                  <a:buAutoNum type="arabicPeriod"/>
                </a:pPr>
                <a:endParaRPr lang="en-IN" sz="2200" dirty="0"/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74B904B9-1BDA-4C31-8E7F-DA319FEB596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51678" y="1666876"/>
                <a:ext cx="10178322" cy="4393692"/>
              </a:xfrm>
              <a:blipFill>
                <a:blip r:embed="rId2"/>
                <a:stretch>
                  <a:fillRect l="-838" t="-83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4323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97A183-A983-4B11-8F04-148D136973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Introduction: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2F66F8-C1FD-4563-80E1-929681BC05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IN" sz="2800" dirty="0"/>
              <a:t>This project aims to denoise image using the deep neural network concepts with an enhancement in the existing system.</a:t>
            </a:r>
          </a:p>
          <a:p>
            <a:r>
              <a:rPr lang="en-IN" sz="2800" dirty="0"/>
              <a:t>This would be very useful especially in medical applications, where the captured image may get affected by noise.</a:t>
            </a:r>
          </a:p>
          <a:p>
            <a:r>
              <a:rPr lang="en-IN" sz="2800" dirty="0"/>
              <a:t>Denoising an image should result in minimal loss of quality of the image</a:t>
            </a:r>
          </a:p>
          <a:p>
            <a:r>
              <a:rPr lang="en-IN" sz="2800" dirty="0"/>
              <a:t>Noise occurs usually because of cheap sensors, moving sensors, moving objects, low lighting, etc</a:t>
            </a:r>
          </a:p>
          <a:p>
            <a:endParaRPr lang="en-IN" sz="2800" dirty="0"/>
          </a:p>
          <a:p>
            <a:endParaRPr lang="en-IN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C4006D-2072-4E08-9858-E685F13199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05565-2238-423B-94E5-F7F2C53F0CF2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12045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F6727C-1B9D-4262-93FC-5863AF04A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Diagram for unsharp masking: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4B73A3-E704-4503-A0F0-1DC899A53D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05565-2238-423B-94E5-F7F2C53F0CF2}" type="slidenum">
              <a:rPr lang="en-IN" smtClean="0"/>
              <a:t>20</a:t>
            </a:fld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2FC0A22-0C92-40A4-8972-6D601C690C34}"/>
              </a:ext>
            </a:extLst>
          </p:cNvPr>
          <p:cNvSpPr/>
          <p:nvPr/>
        </p:nvSpPr>
        <p:spPr>
          <a:xfrm>
            <a:off x="3519486" y="3177584"/>
            <a:ext cx="2371725" cy="5810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Smoothened Noisy Image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F1DD105-DB29-43DE-9870-DEC5854EDA52}"/>
              </a:ext>
            </a:extLst>
          </p:cNvPr>
          <p:cNvSpPr/>
          <p:nvPr/>
        </p:nvSpPr>
        <p:spPr>
          <a:xfrm>
            <a:off x="2076450" y="1584004"/>
            <a:ext cx="2238375" cy="5810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Noisy Image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6E66A06-9CE8-4A3A-B111-F22C2A329B06}"/>
              </a:ext>
            </a:extLst>
          </p:cNvPr>
          <p:cNvSpPr/>
          <p:nvPr/>
        </p:nvSpPr>
        <p:spPr>
          <a:xfrm>
            <a:off x="4376736" y="5424487"/>
            <a:ext cx="657225" cy="638175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+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707E35F-3A60-4C02-B987-BCBF0E68882E}"/>
              </a:ext>
            </a:extLst>
          </p:cNvPr>
          <p:cNvCxnSpPr>
            <a:stCxn id="8" idx="2"/>
          </p:cNvCxnSpPr>
          <p:nvPr/>
        </p:nvCxnSpPr>
        <p:spPr>
          <a:xfrm flipH="1">
            <a:off x="3195637" y="2165029"/>
            <a:ext cx="1" cy="35785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6557DB9-1A68-436E-8E26-887141030001}"/>
              </a:ext>
            </a:extLst>
          </p:cNvPr>
          <p:cNvCxnSpPr>
            <a:cxnSpLocks/>
            <a:endCxn id="9" idx="2"/>
          </p:cNvCxnSpPr>
          <p:nvPr/>
        </p:nvCxnSpPr>
        <p:spPr>
          <a:xfrm flipV="1">
            <a:off x="3195637" y="5743575"/>
            <a:ext cx="1181099" cy="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A9FC862-4B2C-4037-8F8B-B66A1571C277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>
            <a:off x="4705349" y="3758609"/>
            <a:ext cx="0" cy="16658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2AE40AEC-6EAB-4554-A8AB-98FF19B50407}"/>
              </a:ext>
            </a:extLst>
          </p:cNvPr>
          <p:cNvSpPr txBox="1"/>
          <p:nvPr/>
        </p:nvSpPr>
        <p:spPr>
          <a:xfrm>
            <a:off x="3955760" y="5320236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+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346FA31-F866-42BC-86A0-5DD730C603FF}"/>
              </a:ext>
            </a:extLst>
          </p:cNvPr>
          <p:cNvSpPr txBox="1"/>
          <p:nvPr/>
        </p:nvSpPr>
        <p:spPr>
          <a:xfrm>
            <a:off x="4816304" y="4949519"/>
            <a:ext cx="260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-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5216FE1-49C0-47E0-B9F6-DAE250BC5A30}"/>
              </a:ext>
            </a:extLst>
          </p:cNvPr>
          <p:cNvSpPr/>
          <p:nvPr/>
        </p:nvSpPr>
        <p:spPr>
          <a:xfrm>
            <a:off x="5734063" y="5453272"/>
            <a:ext cx="1971673" cy="6093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Sharpened Image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D02EA02-7D0F-4FE3-93D2-9E5BA9F2710F}"/>
              </a:ext>
            </a:extLst>
          </p:cNvPr>
          <p:cNvCxnSpPr>
            <a:stCxn id="9" idx="6"/>
            <a:endCxn id="28" idx="1"/>
          </p:cNvCxnSpPr>
          <p:nvPr/>
        </p:nvCxnSpPr>
        <p:spPr>
          <a:xfrm>
            <a:off x="5033961" y="5743575"/>
            <a:ext cx="700102" cy="143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rapezoid 31">
            <a:extLst>
              <a:ext uri="{FF2B5EF4-FFF2-40B4-BE49-F238E27FC236}">
                <a16:creationId xmlns:a16="http://schemas.microsoft.com/office/drawing/2014/main" id="{B1B6B9D8-5192-415C-9828-B5877E9B7A49}"/>
              </a:ext>
            </a:extLst>
          </p:cNvPr>
          <p:cNvSpPr/>
          <p:nvPr/>
        </p:nvSpPr>
        <p:spPr>
          <a:xfrm>
            <a:off x="6624649" y="1964075"/>
            <a:ext cx="2493502" cy="1009650"/>
          </a:xfrm>
          <a:prstGeom prst="trapezoi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1A01A4CC-D2DB-4AC0-BBE8-61DFE0198600}"/>
                  </a:ext>
                </a:extLst>
              </p:cNvPr>
              <p:cNvSpPr/>
              <p:nvPr/>
            </p:nvSpPr>
            <p:spPr>
              <a:xfrm>
                <a:off x="6745726" y="2148833"/>
                <a:ext cx="2372444" cy="59869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IN" dirty="0"/>
                  <a:t>G(</a:t>
                </a:r>
                <a:r>
                  <a:rPr lang="en-IN" dirty="0" err="1"/>
                  <a:t>x,y</a:t>
                </a:r>
                <a:r>
                  <a:rPr lang="en-IN" dirty="0"/>
                  <a:t>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IN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sSup>
                          <m:sSupPr>
                            <m:ctrlPr>
                              <a:rPr lang="en-I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I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sSup>
                      <m:sSupPr>
                        <m:ctrlP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f>
                          <m:f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I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I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sSup>
                              <m:sSupPr>
                                <m:ctrlPr>
                                  <a:rPr lang="en-I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I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en-I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sup>
                    </m:sSup>
                  </m:oMath>
                </a14:m>
                <a:r>
                  <a:rPr lang="en-IN" dirty="0"/>
                  <a:t> </a:t>
                </a:r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1A01A4CC-D2DB-4AC0-BBE8-61DFE019860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5726" y="2148833"/>
                <a:ext cx="2372444" cy="598690"/>
              </a:xfrm>
              <a:prstGeom prst="rect">
                <a:avLst/>
              </a:prstGeom>
              <a:blipFill>
                <a:blip r:embed="rId2"/>
                <a:stretch>
                  <a:fillRect l="-2314" b="-404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C2B88552-EAF1-4B3D-8DAE-290A4B604612}"/>
              </a:ext>
            </a:extLst>
          </p:cNvPr>
          <p:cNvCxnSpPr>
            <a:cxnSpLocks/>
            <a:stCxn id="32" idx="0"/>
            <a:endCxn id="7" idx="0"/>
          </p:cNvCxnSpPr>
          <p:nvPr/>
        </p:nvCxnSpPr>
        <p:spPr>
          <a:xfrm rot="16200000" flipH="1" flipV="1">
            <a:off x="5681620" y="987803"/>
            <a:ext cx="1213509" cy="3166051"/>
          </a:xfrm>
          <a:prstGeom prst="bentConnector3">
            <a:avLst>
              <a:gd name="adj1" fmla="val -18838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E30DD6F0-E189-4084-95CF-90C1CD04CAD0}"/>
              </a:ext>
            </a:extLst>
          </p:cNvPr>
          <p:cNvCxnSpPr>
            <a:stCxn id="8" idx="3"/>
          </p:cNvCxnSpPr>
          <p:nvPr/>
        </p:nvCxnSpPr>
        <p:spPr>
          <a:xfrm flipH="1" flipV="1">
            <a:off x="1743075" y="1323975"/>
            <a:ext cx="2571750" cy="550542"/>
          </a:xfrm>
          <a:prstGeom prst="bentConnector3">
            <a:avLst>
              <a:gd name="adj1" fmla="val -8889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6F5FDDCA-7979-4F0F-8180-ED5B1E760AFA}"/>
              </a:ext>
            </a:extLst>
          </p:cNvPr>
          <p:cNvCxnSpPr>
            <a:cxnSpLocks/>
          </p:cNvCxnSpPr>
          <p:nvPr/>
        </p:nvCxnSpPr>
        <p:spPr>
          <a:xfrm>
            <a:off x="1743075" y="1323975"/>
            <a:ext cx="0" cy="521997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605EE444-BB3D-445C-A083-FD63BEA2730F}"/>
              </a:ext>
            </a:extLst>
          </p:cNvPr>
          <p:cNvCxnSpPr>
            <a:cxnSpLocks/>
          </p:cNvCxnSpPr>
          <p:nvPr/>
        </p:nvCxnSpPr>
        <p:spPr>
          <a:xfrm>
            <a:off x="1743075" y="6543947"/>
            <a:ext cx="6188873" cy="7737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FAD1841-4DF9-4D58-BCD3-669088483D2A}"/>
              </a:ext>
            </a:extLst>
          </p:cNvPr>
          <p:cNvCxnSpPr>
            <a:cxnSpLocks/>
            <a:endCxn id="32" idx="2"/>
          </p:cNvCxnSpPr>
          <p:nvPr/>
        </p:nvCxnSpPr>
        <p:spPr>
          <a:xfrm flipH="1" flipV="1">
            <a:off x="7871400" y="2973725"/>
            <a:ext cx="60548" cy="3655675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6234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F6727C-1B9D-4262-93FC-5863AF04A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Tools Used: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4B73A3-E704-4503-A0F0-1DC899A53D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05565-2238-423B-94E5-F7F2C53F0CF2}" type="slidenum">
              <a:rPr lang="en-IN" smtClean="0"/>
              <a:t>21</a:t>
            </a:fld>
            <a:endParaRPr lang="en-IN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3AD40A7-98DE-46C4-BCD2-41C865815F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666876"/>
            <a:ext cx="10178322" cy="4393692"/>
          </a:xfrm>
        </p:spPr>
        <p:txBody>
          <a:bodyPr>
            <a:normAutofit/>
          </a:bodyPr>
          <a:lstStyle/>
          <a:p>
            <a:r>
              <a:rPr lang="en-IN" sz="2400" dirty="0"/>
              <a:t>MATLAB r2017b</a:t>
            </a:r>
          </a:p>
          <a:p>
            <a:r>
              <a:rPr lang="en-IN" sz="2400" dirty="0"/>
              <a:t>MATLAB </a:t>
            </a:r>
            <a:r>
              <a:rPr lang="en-IN" dirty="0"/>
              <a:t>Deep Learning Toolbox™</a:t>
            </a:r>
            <a:endParaRPr lang="en-IN" sz="2400" dirty="0"/>
          </a:p>
          <a:p>
            <a:r>
              <a:rPr lang="en-IN" sz="2400" dirty="0"/>
              <a:t>Image Dataset</a:t>
            </a:r>
          </a:p>
          <a:p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78171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D49695-2D06-4ED5-ACBD-009158062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Implementation Results: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577DCE-9E5A-4141-BDE8-C6BC3DCD8D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544856"/>
            <a:ext cx="10178322" cy="3593591"/>
          </a:xfrm>
        </p:spPr>
        <p:txBody>
          <a:bodyPr/>
          <a:lstStyle/>
          <a:p>
            <a:r>
              <a:rPr lang="en-IN" dirty="0"/>
              <a:t>After applying the unsharp masking, the efficiency of DNN in noise removal has increased.</a:t>
            </a:r>
          </a:p>
          <a:p>
            <a:r>
              <a:rPr lang="en-IN" dirty="0"/>
              <a:t>We can also check this by blurring the noisy image and then applying DNN, this decreased the efficiency of DNN.</a:t>
            </a:r>
          </a:p>
          <a:p>
            <a:endParaRPr lang="en-IN" dirty="0"/>
          </a:p>
          <a:p>
            <a:r>
              <a:rPr lang="en-IN" dirty="0"/>
              <a:t>Original Image:</a:t>
            </a:r>
          </a:p>
          <a:p>
            <a:endParaRPr lang="en-IN" dirty="0"/>
          </a:p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8208E4-7F90-40DE-BCD6-4160ABF60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05565-2238-423B-94E5-F7F2C53F0CF2}" type="slidenum">
              <a:rPr lang="en-IN" smtClean="0"/>
              <a:t>22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BE7170-C654-442B-BF8E-1F5A84AC34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3312" y="3585826"/>
            <a:ext cx="4525376" cy="3272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8838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98AD482-27A4-454E-8A3A-84F73CBDA7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22422E2-F15A-43AE-98F1-7210710B0E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40343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F6727C-1B9D-4262-93FC-5863AF04AE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7" y="1078378"/>
            <a:ext cx="2917551" cy="4701244"/>
          </a:xfrm>
        </p:spPr>
        <p:txBody>
          <a:bodyPr anchor="ctr">
            <a:normAutofit/>
          </a:bodyPr>
          <a:lstStyle/>
          <a:p>
            <a:r>
              <a:rPr lang="en-IN" sz="2800"/>
              <a:t>Implementation Results:</a:t>
            </a:r>
            <a:br>
              <a:rPr lang="en-IN" sz="2800"/>
            </a:br>
            <a:br>
              <a:rPr lang="en-IN" sz="2800"/>
            </a:br>
            <a:r>
              <a:rPr lang="en-IN" sz="2800"/>
              <a:t>Noisy Image</a:t>
            </a:r>
            <a:endParaRPr lang="en-IN" sz="2800" dirty="0"/>
          </a:p>
        </p:txBody>
      </p:sp>
      <p:sp>
        <p:nvSpPr>
          <p:cNvPr id="15" name="Freeform 6">
            <a:extLst>
              <a:ext uri="{FF2B5EF4-FFF2-40B4-BE49-F238E27FC236}">
                <a16:creationId xmlns:a16="http://schemas.microsoft.com/office/drawing/2014/main" id="{BDC8164B-5FC0-4CBD-B7AE-0CB8780FFC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75000"/>
              <a:alpha val="70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4B73A3-E704-4503-A0F0-1DC899A53D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76260" y="6375679"/>
            <a:ext cx="953740" cy="345796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0E405565-2238-423B-94E5-F7F2C53F0CF2}" type="slidenum">
              <a:rPr lang="en-IN" smtClean="0"/>
              <a:pPr>
                <a:spcAft>
                  <a:spcPts val="600"/>
                </a:spcAft>
              </a:pPr>
              <a:t>23</a:t>
            </a:fld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02F1CCA-1B43-4FA4-902B-6010C61B74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5355" y="1168379"/>
            <a:ext cx="7201632" cy="520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70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98AD482-27A4-454E-8A3A-84F73CBDA7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22422E2-F15A-43AE-98F1-7210710B0E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40343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F6727C-1B9D-4262-93FC-5863AF04AE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7" y="1078378"/>
            <a:ext cx="2917551" cy="4701244"/>
          </a:xfrm>
        </p:spPr>
        <p:txBody>
          <a:bodyPr anchor="ctr">
            <a:normAutofit/>
          </a:bodyPr>
          <a:lstStyle/>
          <a:p>
            <a:r>
              <a:rPr lang="en-IN" sz="2800" dirty="0"/>
              <a:t>Implementation Results:</a:t>
            </a:r>
            <a:br>
              <a:rPr lang="en-IN" sz="2800" dirty="0"/>
            </a:br>
            <a:br>
              <a:rPr lang="en-IN" sz="2800" dirty="0"/>
            </a:br>
            <a:r>
              <a:rPr lang="en-IN" sz="2800" dirty="0"/>
              <a:t>Sharpened Noisy Image by unsharp masking</a:t>
            </a:r>
          </a:p>
        </p:txBody>
      </p:sp>
      <p:sp>
        <p:nvSpPr>
          <p:cNvPr id="15" name="Freeform 6">
            <a:extLst>
              <a:ext uri="{FF2B5EF4-FFF2-40B4-BE49-F238E27FC236}">
                <a16:creationId xmlns:a16="http://schemas.microsoft.com/office/drawing/2014/main" id="{BDC8164B-5FC0-4CBD-B7AE-0CB8780FFC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75000"/>
              <a:alpha val="70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4B73A3-E704-4503-A0F0-1DC899A53D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76260" y="6375679"/>
            <a:ext cx="953740" cy="345796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0E405565-2238-423B-94E5-F7F2C53F0CF2}" type="slidenum">
              <a:rPr lang="en-IN" smtClean="0"/>
              <a:pPr>
                <a:spcAft>
                  <a:spcPts val="600"/>
                </a:spcAft>
              </a:pPr>
              <a:t>24</a:t>
            </a:fld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2303405-2BC0-4990-8DBC-7F6FD27C2F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5355" y="995759"/>
            <a:ext cx="7201632" cy="520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919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98AD482-27A4-454E-8A3A-84F73CBDA7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22422E2-F15A-43AE-98F1-7210710B0E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40343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F6727C-1B9D-4262-93FC-5863AF04AE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7" y="1078378"/>
            <a:ext cx="2917551" cy="4701244"/>
          </a:xfrm>
        </p:spPr>
        <p:txBody>
          <a:bodyPr anchor="ctr">
            <a:normAutofit/>
          </a:bodyPr>
          <a:lstStyle/>
          <a:p>
            <a:r>
              <a:rPr lang="en-IN" sz="2800"/>
              <a:t>Implementation Results:</a:t>
            </a:r>
            <a:br>
              <a:rPr lang="en-IN" sz="2800"/>
            </a:br>
            <a:br>
              <a:rPr lang="en-IN" sz="2800"/>
            </a:br>
            <a:r>
              <a:rPr lang="en-IN" sz="2800"/>
              <a:t>Denoised Noisy Image</a:t>
            </a:r>
            <a:endParaRPr lang="en-IN" sz="2800" dirty="0"/>
          </a:p>
        </p:txBody>
      </p:sp>
      <p:sp>
        <p:nvSpPr>
          <p:cNvPr id="15" name="Freeform 6">
            <a:extLst>
              <a:ext uri="{FF2B5EF4-FFF2-40B4-BE49-F238E27FC236}">
                <a16:creationId xmlns:a16="http://schemas.microsoft.com/office/drawing/2014/main" id="{BDC8164B-5FC0-4CBD-B7AE-0CB8780FFC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75000"/>
              <a:alpha val="70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4B73A3-E704-4503-A0F0-1DC899A53D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76260" y="6375679"/>
            <a:ext cx="953740" cy="345796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0E405565-2238-423B-94E5-F7F2C53F0CF2}" type="slidenum">
              <a:rPr lang="en-IN" smtClean="0"/>
              <a:pPr>
                <a:spcAft>
                  <a:spcPts val="600"/>
                </a:spcAft>
              </a:pPr>
              <a:t>25</a:t>
            </a:fld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AABEA1-4723-43BC-922D-15F2C9E8C9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5355" y="926950"/>
            <a:ext cx="7201632" cy="520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73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6">
            <a:extLst>
              <a:ext uri="{FF2B5EF4-FFF2-40B4-BE49-F238E27FC236}">
                <a16:creationId xmlns:a16="http://schemas.microsoft.com/office/drawing/2014/main" id="{B217C2AD-51B4-40CE-A71F-F5D3F846D9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F1BF92E-23CF-4BFE-9E1F-C359BACFA3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D2932E9C-BCE7-4564-84F6-CBA75E8B07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FC7A8FD-E375-431A-898D-F728F09489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1219200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F6727C-1B9D-4262-93FC-5863AF04AE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9587" y="986216"/>
            <a:ext cx="5235575" cy="439498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800" spc="800"/>
              <a:t>Implementation Results:</a:t>
            </a:r>
            <a:br>
              <a:rPr lang="en-US" sz="3800" spc="800"/>
            </a:br>
            <a:br>
              <a:rPr lang="en-US" sz="3800" spc="800"/>
            </a:br>
            <a:r>
              <a:rPr lang="en-US" sz="3800" spc="800"/>
              <a:t>Denoised Sharpened Noisy Image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8C621E2-C9A1-42DB-B77B-FDEC40996E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5" name="Freeform 6">
            <a:extLst>
              <a:ext uri="{FF2B5EF4-FFF2-40B4-BE49-F238E27FC236}">
                <a16:creationId xmlns:a16="http://schemas.microsoft.com/office/drawing/2014/main" id="{B85FBED9-5297-4759-B2C0-B6C973023B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390140" y="61344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4912A09-389B-42B1-B10D-7EFC7DF7DD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4803" y="1361404"/>
            <a:ext cx="5718920" cy="413519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4B73A3-E704-4503-A0F0-1DC899A53D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06100" y="6375679"/>
            <a:ext cx="690841" cy="34579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0E405565-2238-423B-94E5-F7F2C53F0CF2}" type="slidenum">
              <a:rPr lang="en-US" smtClean="0">
                <a:solidFill>
                  <a:schemeClr val="accent1">
                    <a:lumMod val="50000"/>
                  </a:schemeClr>
                </a:solidFill>
              </a:rPr>
              <a:pPr defTabSz="914400">
                <a:spcAft>
                  <a:spcPts val="600"/>
                </a:spcAft>
              </a:pPr>
              <a:t>26</a:t>
            </a:fld>
            <a:endParaRPr lang="en-US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1926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98AD482-27A4-454E-8A3A-84F73CBDA7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22422E2-F15A-43AE-98F1-7210710B0E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40343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F6727C-1B9D-4262-93FC-5863AF04AE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7" y="1078378"/>
            <a:ext cx="2917551" cy="4701244"/>
          </a:xfrm>
        </p:spPr>
        <p:txBody>
          <a:bodyPr anchor="ctr">
            <a:normAutofit/>
          </a:bodyPr>
          <a:lstStyle/>
          <a:p>
            <a:r>
              <a:rPr lang="en-IN" sz="2800" dirty="0"/>
              <a:t>Implementation Results:</a:t>
            </a:r>
            <a:br>
              <a:rPr lang="en-IN" sz="2800" dirty="0"/>
            </a:br>
            <a:br>
              <a:rPr lang="en-IN" sz="2800" dirty="0"/>
            </a:br>
            <a:r>
              <a:rPr lang="en-IN" sz="2800" dirty="0"/>
              <a:t>Histogram of Noisy Image</a:t>
            </a:r>
          </a:p>
        </p:txBody>
      </p:sp>
      <p:sp>
        <p:nvSpPr>
          <p:cNvPr id="15" name="Freeform 6">
            <a:extLst>
              <a:ext uri="{FF2B5EF4-FFF2-40B4-BE49-F238E27FC236}">
                <a16:creationId xmlns:a16="http://schemas.microsoft.com/office/drawing/2014/main" id="{BDC8164B-5FC0-4CBD-B7AE-0CB8780FFC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75000"/>
              <a:alpha val="70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4B73A3-E704-4503-A0F0-1DC899A53D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76260" y="6375679"/>
            <a:ext cx="953740" cy="345796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0E405565-2238-423B-94E5-F7F2C53F0CF2}" type="slidenum">
              <a:rPr lang="en-IN" smtClean="0"/>
              <a:pPr>
                <a:spcAft>
                  <a:spcPts val="600"/>
                </a:spcAft>
              </a:pPr>
              <a:t>27</a:t>
            </a:fld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33B794D-BE89-47AF-8381-6CC024F44F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5453" y="1032658"/>
            <a:ext cx="6420259" cy="4792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583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98AD482-27A4-454E-8A3A-84F73CBDA7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22422E2-F15A-43AE-98F1-7210710B0E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40343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F6727C-1B9D-4262-93FC-5863AF04AE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7" y="1078378"/>
            <a:ext cx="2917551" cy="4701244"/>
          </a:xfrm>
        </p:spPr>
        <p:txBody>
          <a:bodyPr anchor="ctr">
            <a:normAutofit/>
          </a:bodyPr>
          <a:lstStyle/>
          <a:p>
            <a:r>
              <a:rPr lang="en-IN" sz="2800" dirty="0"/>
              <a:t>Implementation Results:</a:t>
            </a:r>
            <a:br>
              <a:rPr lang="en-IN" sz="2800" dirty="0"/>
            </a:br>
            <a:br>
              <a:rPr lang="en-IN" sz="2800" dirty="0"/>
            </a:br>
            <a:r>
              <a:rPr lang="en-IN" sz="2800" dirty="0"/>
              <a:t>Histogram of Denoised Blurred Noisy Image</a:t>
            </a:r>
          </a:p>
        </p:txBody>
      </p:sp>
      <p:sp>
        <p:nvSpPr>
          <p:cNvPr id="15" name="Freeform 6">
            <a:extLst>
              <a:ext uri="{FF2B5EF4-FFF2-40B4-BE49-F238E27FC236}">
                <a16:creationId xmlns:a16="http://schemas.microsoft.com/office/drawing/2014/main" id="{BDC8164B-5FC0-4CBD-B7AE-0CB8780FFC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75000"/>
              <a:alpha val="70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4B73A3-E704-4503-A0F0-1DC899A53D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76260" y="6375679"/>
            <a:ext cx="953740" cy="345796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0E405565-2238-423B-94E5-F7F2C53F0CF2}" type="slidenum">
              <a:rPr lang="en-IN" smtClean="0"/>
              <a:pPr>
                <a:spcAft>
                  <a:spcPts val="600"/>
                </a:spcAft>
              </a:pPr>
              <a:t>28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288C0E-DEA7-47A9-B035-19263592CB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1748" y="1078378"/>
            <a:ext cx="6418807" cy="479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74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98AD482-27A4-454E-8A3A-84F73CBDA7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22422E2-F15A-43AE-98F1-7210710B0E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40343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F6727C-1B9D-4262-93FC-5863AF04AE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7" y="1078378"/>
            <a:ext cx="2917551" cy="4701244"/>
          </a:xfrm>
        </p:spPr>
        <p:txBody>
          <a:bodyPr anchor="ctr">
            <a:normAutofit/>
          </a:bodyPr>
          <a:lstStyle/>
          <a:p>
            <a:r>
              <a:rPr lang="en-IN" sz="2800" dirty="0"/>
              <a:t>Implementation Results:</a:t>
            </a:r>
            <a:br>
              <a:rPr lang="en-IN" sz="2800" dirty="0"/>
            </a:br>
            <a:br>
              <a:rPr lang="en-IN" sz="2800" dirty="0"/>
            </a:br>
            <a:r>
              <a:rPr lang="en-IN" sz="2800" dirty="0"/>
              <a:t>Histogram of Denoised Noisy Image</a:t>
            </a:r>
          </a:p>
        </p:txBody>
      </p:sp>
      <p:sp>
        <p:nvSpPr>
          <p:cNvPr id="15" name="Freeform 6">
            <a:extLst>
              <a:ext uri="{FF2B5EF4-FFF2-40B4-BE49-F238E27FC236}">
                <a16:creationId xmlns:a16="http://schemas.microsoft.com/office/drawing/2014/main" id="{BDC8164B-5FC0-4CBD-B7AE-0CB8780FFC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75000"/>
              <a:alpha val="70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4B73A3-E704-4503-A0F0-1DC899A53D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76260" y="6375679"/>
            <a:ext cx="953740" cy="345796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0E405565-2238-423B-94E5-F7F2C53F0CF2}" type="slidenum">
              <a:rPr lang="en-IN" smtClean="0"/>
              <a:pPr>
                <a:spcAft>
                  <a:spcPts val="600"/>
                </a:spcAft>
              </a:pPr>
              <a:t>29</a:t>
            </a:fld>
            <a:endParaRPr lang="en-I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46F1072-F100-4E16-8A99-C6107E2119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1748" y="988022"/>
            <a:ext cx="6418807" cy="479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366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D3EE8-CFFE-4B7B-AD7C-F8BF8F395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Introduction cont.: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2B5D4A-16AF-4AAB-BB5E-BE8189E35F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504950"/>
            <a:ext cx="10178322" cy="4374643"/>
          </a:xfrm>
        </p:spPr>
        <p:txBody>
          <a:bodyPr>
            <a:normAutofit lnSpcReduction="10000"/>
          </a:bodyPr>
          <a:lstStyle/>
          <a:p>
            <a:r>
              <a:rPr lang="en-IN" sz="2400" dirty="0"/>
              <a:t>Nowadays, videos and images have become integral parts of life. Usage of images can range from casual capturing of moments to serious military and biomedical fields.</a:t>
            </a:r>
          </a:p>
          <a:p>
            <a:r>
              <a:rPr lang="en-IN" sz="2400" dirty="0"/>
              <a:t>So, this leads to an increasing demand visually pleasing and accurate pictures.</a:t>
            </a:r>
          </a:p>
          <a:p>
            <a:r>
              <a:rPr lang="en-IN" sz="2400" dirty="0"/>
              <a:t>But we can see that almost all pictures captured by cameras would be corrupted by noise.</a:t>
            </a:r>
          </a:p>
          <a:p>
            <a:r>
              <a:rPr lang="en-IN" sz="2400" dirty="0"/>
              <a:t>Even though the advances in hardware like optics, etc have reduced noises, software denoising is still a popular study </a:t>
            </a:r>
          </a:p>
          <a:p>
            <a:r>
              <a:rPr lang="en-IN" sz="2400" dirty="0"/>
              <a:t>So, this project would aim to denoise images to provide greater clarity than the existing methods.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ED85CE-540E-4755-8B9B-D8A19A06BB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05565-2238-423B-94E5-F7F2C53F0CF2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7804884"/>
      </p:ext>
    </p:extLst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98AD482-27A4-454E-8A3A-84F73CBDA7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22422E2-F15A-43AE-98F1-7210710B0E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40343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F6727C-1B9D-4262-93FC-5863AF04AE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7" y="1078378"/>
            <a:ext cx="2917551" cy="4701244"/>
          </a:xfrm>
        </p:spPr>
        <p:txBody>
          <a:bodyPr anchor="ctr">
            <a:normAutofit/>
          </a:bodyPr>
          <a:lstStyle/>
          <a:p>
            <a:r>
              <a:rPr lang="en-IN" sz="2800" dirty="0"/>
              <a:t>Implementation Results:</a:t>
            </a:r>
            <a:br>
              <a:rPr lang="en-IN" sz="2800" dirty="0"/>
            </a:br>
            <a:br>
              <a:rPr lang="en-IN" sz="2800" dirty="0"/>
            </a:br>
            <a:r>
              <a:rPr lang="en-IN" sz="2800" dirty="0"/>
              <a:t>Histogram of Original Image</a:t>
            </a:r>
          </a:p>
        </p:txBody>
      </p:sp>
      <p:sp>
        <p:nvSpPr>
          <p:cNvPr id="15" name="Freeform 6">
            <a:extLst>
              <a:ext uri="{FF2B5EF4-FFF2-40B4-BE49-F238E27FC236}">
                <a16:creationId xmlns:a16="http://schemas.microsoft.com/office/drawing/2014/main" id="{BDC8164B-5FC0-4CBD-B7AE-0CB8780FFC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75000"/>
              <a:alpha val="70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4B73A3-E704-4503-A0F0-1DC899A53D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76260" y="6375679"/>
            <a:ext cx="953740" cy="345796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0E405565-2238-423B-94E5-F7F2C53F0CF2}" type="slidenum">
              <a:rPr lang="en-IN" smtClean="0"/>
              <a:pPr>
                <a:spcAft>
                  <a:spcPts val="600"/>
                </a:spcAft>
              </a:pPr>
              <a:t>30</a:t>
            </a:fld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01E696-6A94-4A00-87ED-E0AF972C0C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1748" y="988022"/>
            <a:ext cx="6418807" cy="479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617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98AD482-27A4-454E-8A3A-84F73CBDA7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22422E2-F15A-43AE-98F1-7210710B0E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40343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F6727C-1B9D-4262-93FC-5863AF04AE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7" y="1078378"/>
            <a:ext cx="2917551" cy="4701244"/>
          </a:xfrm>
        </p:spPr>
        <p:txBody>
          <a:bodyPr anchor="ctr">
            <a:normAutofit/>
          </a:bodyPr>
          <a:lstStyle/>
          <a:p>
            <a:r>
              <a:rPr lang="en-IN" sz="2800" dirty="0"/>
              <a:t>Implementation Results:</a:t>
            </a:r>
            <a:br>
              <a:rPr lang="en-IN" sz="2800" dirty="0"/>
            </a:br>
            <a:br>
              <a:rPr lang="en-IN" sz="2800" dirty="0"/>
            </a:br>
            <a:r>
              <a:rPr lang="en-IN" sz="2800" dirty="0"/>
              <a:t>Histogram of Denoised Sharpened Noisy Image</a:t>
            </a:r>
          </a:p>
        </p:txBody>
      </p:sp>
      <p:sp>
        <p:nvSpPr>
          <p:cNvPr id="15" name="Freeform 6">
            <a:extLst>
              <a:ext uri="{FF2B5EF4-FFF2-40B4-BE49-F238E27FC236}">
                <a16:creationId xmlns:a16="http://schemas.microsoft.com/office/drawing/2014/main" id="{BDC8164B-5FC0-4CBD-B7AE-0CB8780FFC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75000"/>
              <a:alpha val="70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4B73A3-E704-4503-A0F0-1DC899A53D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76260" y="6375679"/>
            <a:ext cx="953740" cy="345796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0E405565-2238-423B-94E5-F7F2C53F0CF2}" type="slidenum">
              <a:rPr lang="en-IN" smtClean="0"/>
              <a:pPr>
                <a:spcAft>
                  <a:spcPts val="600"/>
                </a:spcAft>
              </a:pPr>
              <a:t>31</a:t>
            </a:fld>
            <a:endParaRPr lang="en-I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5AC2DE7-82CF-41FD-B023-7DEF6ECE6E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1748" y="988022"/>
            <a:ext cx="6418807" cy="479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351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B014D-AA6F-44F5-A146-6F4297CB26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Conclusion: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1D773-224E-40C3-B9E1-94D6CA30D5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737361"/>
            <a:ext cx="10178322" cy="3593591"/>
          </a:xfrm>
        </p:spPr>
        <p:txBody>
          <a:bodyPr>
            <a:normAutofit fontScale="92500" lnSpcReduction="10000"/>
          </a:bodyPr>
          <a:lstStyle/>
          <a:p>
            <a:r>
              <a:rPr lang="en-IN" sz="2800" dirty="0"/>
              <a:t>As we can see that, sharpening the noisy image before giving it to DNN enhances the process.</a:t>
            </a:r>
          </a:p>
          <a:p>
            <a:r>
              <a:rPr lang="en-IN" sz="2800" dirty="0"/>
              <a:t>The Image Histogram of pre-processed Denoised Image retains features better than the one without pre-processing.</a:t>
            </a:r>
          </a:p>
          <a:p>
            <a:r>
              <a:rPr lang="en-IN" sz="2800" dirty="0"/>
              <a:t>This would be useful in medical applications where every minute detail needs to be preserved</a:t>
            </a:r>
          </a:p>
          <a:p>
            <a:r>
              <a:rPr lang="en-IN" sz="2800" dirty="0"/>
              <a:t>This would also be useful in satellite geographical analysis, military analysis.</a:t>
            </a:r>
          </a:p>
          <a:p>
            <a:pPr marL="0" indent="0">
              <a:buNone/>
            </a:pPr>
            <a:endParaRPr lang="en-IN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014371-C7B3-4397-9AAF-AD93B7247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05565-2238-423B-94E5-F7F2C53F0CF2}" type="slidenum">
              <a:rPr lang="en-IN" smtClean="0"/>
              <a:t>32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89216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2AE48-764A-499A-A884-D02DFA338E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Future Work: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C31207-147E-4618-AF54-286F196054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785487"/>
            <a:ext cx="10178322" cy="3593591"/>
          </a:xfrm>
        </p:spPr>
        <p:txBody>
          <a:bodyPr>
            <a:normAutofit fontScale="92500"/>
          </a:bodyPr>
          <a:lstStyle/>
          <a:p>
            <a:r>
              <a:rPr lang="en-IN" sz="3200" dirty="0"/>
              <a:t>The future work of this project would be to increase the speed of the execution, as pre-processing would consume more time.</a:t>
            </a:r>
          </a:p>
          <a:p>
            <a:r>
              <a:rPr lang="en-IN" sz="3200" dirty="0"/>
              <a:t>Consumption of time will increase drastically for bulk images.</a:t>
            </a:r>
          </a:p>
          <a:p>
            <a:r>
              <a:rPr lang="en-IN" sz="3200" dirty="0"/>
              <a:t>Also, even more enhancement can be researched and achieved.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9B4D0E-C259-4A4B-85C1-1052850A38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05565-2238-423B-94E5-F7F2C53F0CF2}" type="slidenum">
              <a:rPr lang="en-IN" smtClean="0"/>
              <a:t>33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078334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B0F693-C107-41F5-AF68-DC7C637DE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REFERENCES: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1F59BC-14E7-4FBC-9FCB-DBEE486715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[1] </a:t>
            </a:r>
            <a:r>
              <a:rPr lang="en-IN" dirty="0">
                <a:solidFill>
                  <a:schemeClr val="dk1"/>
                </a:solidFill>
              </a:rPr>
              <a:t>Denoising for Low-Dose CT Image by Discriminative Weighted Nuclear Norm Minimization</a:t>
            </a:r>
            <a:endParaRPr lang="en-IN" dirty="0"/>
          </a:p>
          <a:p>
            <a:r>
              <a:rPr lang="en-IN" dirty="0"/>
              <a:t>[2] </a:t>
            </a:r>
            <a:r>
              <a:rPr lang="en-IN" dirty="0">
                <a:solidFill>
                  <a:schemeClr val="dk1"/>
                </a:solidFill>
              </a:rPr>
              <a:t>Beyond a Gaussian Denoiser: Residual Learning of Deep CNN for Image Denoising</a:t>
            </a:r>
          </a:p>
          <a:p>
            <a:r>
              <a:rPr lang="en-IN" dirty="0">
                <a:solidFill>
                  <a:schemeClr val="dk1"/>
                </a:solidFill>
              </a:rPr>
              <a:t>[3] Local </a:t>
            </a:r>
            <a:r>
              <a:rPr lang="en-IN" dirty="0" err="1">
                <a:solidFill>
                  <a:schemeClr val="dk1"/>
                </a:solidFill>
              </a:rPr>
              <a:t>SparseStructureDenoising</a:t>
            </a:r>
            <a:r>
              <a:rPr lang="en-IN" dirty="0">
                <a:solidFill>
                  <a:schemeClr val="dk1"/>
                </a:solidFill>
              </a:rPr>
              <a:t> for Low-light-level Image</a:t>
            </a:r>
          </a:p>
          <a:p>
            <a:r>
              <a:rPr lang="en-IN" dirty="0">
                <a:solidFill>
                  <a:schemeClr val="dk1"/>
                </a:solidFill>
              </a:rPr>
              <a:t>[4] Patch-Based Near-Optimal Image Denoising</a:t>
            </a:r>
          </a:p>
          <a:p>
            <a:pPr marL="0"/>
            <a:r>
              <a:rPr lang="en-IN" dirty="0">
                <a:solidFill>
                  <a:schemeClr val="dk1"/>
                </a:solidFill>
              </a:rPr>
              <a:t>[5] Dictionary Pair Learning on </a:t>
            </a:r>
            <a:r>
              <a:rPr lang="en-IN" dirty="0" err="1">
                <a:solidFill>
                  <a:schemeClr val="dk1"/>
                </a:solidFill>
              </a:rPr>
              <a:t>Grassmann</a:t>
            </a:r>
            <a:r>
              <a:rPr lang="en-IN" dirty="0">
                <a:solidFill>
                  <a:schemeClr val="dk1"/>
                </a:solidFill>
              </a:rPr>
              <a:t> Manifolds for Image Denoising</a:t>
            </a:r>
          </a:p>
          <a:p>
            <a:pPr marL="0" indent="0">
              <a:buNone/>
            </a:pPr>
            <a:endParaRPr lang="en-IN" dirty="0">
              <a:solidFill>
                <a:schemeClr val="dk1"/>
              </a:solidFill>
            </a:endParaRPr>
          </a:p>
          <a:p>
            <a:endParaRPr lang="en-IN" dirty="0"/>
          </a:p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E114F1-BAC3-4A81-8156-F84B850A3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05565-2238-423B-94E5-F7F2C53F0CF2}" type="slidenum">
              <a:rPr lang="en-IN" smtClean="0"/>
              <a:t>34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08419962"/>
      </p:ext>
    </p:extLst>
  </p:cSld>
  <p:clrMapOvr>
    <a:masterClrMapping/>
  </p:clrMapOvr>
  <p:transition spd="slow">
    <p:wip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6D9D2-BAE7-4C24-BEBB-CF78EDFAB8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6839" y="2682934"/>
            <a:ext cx="10178322" cy="1492132"/>
          </a:xfrm>
        </p:spPr>
        <p:txBody>
          <a:bodyPr/>
          <a:lstStyle/>
          <a:p>
            <a:pPr algn="ctr"/>
            <a:r>
              <a:rPr lang="en-IN" dirty="0"/>
              <a:t>THANK YOU!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1009C4-FFAF-4496-9DF3-5FB62178B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05565-2238-423B-94E5-F7F2C53F0CF2}" type="slidenum">
              <a:rPr lang="en-IN" smtClean="0"/>
              <a:t>35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9646400"/>
      </p:ext>
    </p:extLst>
  </p:cSld>
  <p:clrMapOvr>
    <a:masterClrMapping/>
  </p:clrMapOvr>
  <p:transition spd="slow">
    <p:randomBar dir="vert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B84431-0611-48B0-9A0D-1653B1A17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Domain knowledge: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C3B6C4-00A4-463D-8905-02AEB0B1F1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2400" dirty="0"/>
              <a:t>High Performance Computing (Computing on Large Datasets)</a:t>
            </a:r>
          </a:p>
          <a:p>
            <a:r>
              <a:rPr lang="en-IN" sz="2400" dirty="0"/>
              <a:t>Image Processing – Segmentation</a:t>
            </a:r>
          </a:p>
          <a:p>
            <a:r>
              <a:rPr lang="en-IN" sz="2400" dirty="0"/>
              <a:t>Image Processing – Denoising Image</a:t>
            </a:r>
          </a:p>
          <a:p>
            <a:pPr marL="0" indent="0">
              <a:buNone/>
            </a:pPr>
            <a:endParaRPr lang="en-IN" sz="2400" dirty="0"/>
          </a:p>
          <a:p>
            <a:endParaRPr lang="en-IN" sz="2400" dirty="0"/>
          </a:p>
          <a:p>
            <a:endParaRPr lang="en-IN" sz="2400" dirty="0"/>
          </a:p>
          <a:p>
            <a:endParaRPr lang="en-IN" sz="2400" dirty="0"/>
          </a:p>
          <a:p>
            <a:pPr marL="0" indent="0">
              <a:buNone/>
            </a:pPr>
            <a:endParaRPr lang="en-IN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28E902-CF53-4334-AC7B-EAEB8A9AEA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05565-2238-423B-94E5-F7F2C53F0CF2}" type="slidenum">
              <a:rPr lang="en-IN" smtClean="0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32374788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F20F30-ADA3-4253-B4D3-2F6BF3C67F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3526" y="68060"/>
            <a:ext cx="10178322" cy="1492132"/>
          </a:xfrm>
        </p:spPr>
        <p:txBody>
          <a:bodyPr>
            <a:normAutofit/>
          </a:bodyPr>
          <a:lstStyle/>
          <a:p>
            <a:r>
              <a:rPr lang="en-IN" sz="3600" dirty="0"/>
              <a:t>Literature Survey: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4B13AA-F0AA-4339-8B20-6261260643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05565-2238-423B-94E5-F7F2C53F0CF2}" type="slidenum">
              <a:rPr lang="en-IN" smtClean="0"/>
              <a:t>5</a:t>
            </a:fld>
            <a:endParaRPr lang="en-IN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954B4406-BE0E-4664-9424-538CC66D5B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5223187"/>
              </p:ext>
            </p:extLst>
          </p:nvPr>
        </p:nvGraphicFramePr>
        <p:xfrm>
          <a:off x="1343024" y="606290"/>
          <a:ext cx="9839325" cy="61196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47900">
                  <a:extLst>
                    <a:ext uri="{9D8B030D-6E8A-4147-A177-3AD203B41FA5}">
                      <a16:colId xmlns:a16="http://schemas.microsoft.com/office/drawing/2014/main" val="2890237036"/>
                    </a:ext>
                  </a:extLst>
                </a:gridCol>
                <a:gridCol w="1687830">
                  <a:extLst>
                    <a:ext uri="{9D8B030D-6E8A-4147-A177-3AD203B41FA5}">
                      <a16:colId xmlns:a16="http://schemas.microsoft.com/office/drawing/2014/main" val="1068794891"/>
                    </a:ext>
                  </a:extLst>
                </a:gridCol>
                <a:gridCol w="1967865">
                  <a:extLst>
                    <a:ext uri="{9D8B030D-6E8A-4147-A177-3AD203B41FA5}">
                      <a16:colId xmlns:a16="http://schemas.microsoft.com/office/drawing/2014/main" val="990295867"/>
                    </a:ext>
                  </a:extLst>
                </a:gridCol>
                <a:gridCol w="1967865">
                  <a:extLst>
                    <a:ext uri="{9D8B030D-6E8A-4147-A177-3AD203B41FA5}">
                      <a16:colId xmlns:a16="http://schemas.microsoft.com/office/drawing/2014/main" val="2606699820"/>
                    </a:ext>
                  </a:extLst>
                </a:gridCol>
                <a:gridCol w="1967865">
                  <a:extLst>
                    <a:ext uri="{9D8B030D-6E8A-4147-A177-3AD203B41FA5}">
                      <a16:colId xmlns:a16="http://schemas.microsoft.com/office/drawing/2014/main" val="4184911161"/>
                    </a:ext>
                  </a:extLst>
                </a:gridCol>
              </a:tblGrid>
              <a:tr h="419926">
                <a:tc>
                  <a:txBody>
                    <a:bodyPr/>
                    <a:lstStyle/>
                    <a:p>
                      <a:r>
                        <a:rPr lang="en-IN" dirty="0"/>
                        <a:t>TITLE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AUTHOR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JOURNAL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MERITS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DEMERITS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2182405"/>
                  </a:ext>
                </a:extLst>
              </a:tr>
              <a:tr h="1138977">
                <a:tc>
                  <a:txBody>
                    <a:bodyPr/>
                    <a:lstStyle/>
                    <a:p>
                      <a:r>
                        <a:rPr lang="en-IN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Quadtree Structured Image Approximation for</a:t>
                      </a:r>
                    </a:p>
                    <a:p>
                      <a:r>
                        <a:rPr lang="en-IN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Denoising and Interpolation</a:t>
                      </a:r>
                      <a:endParaRPr lang="en-IN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Adam </a:t>
                      </a:r>
                      <a:r>
                        <a:rPr lang="en-IN" sz="1400" b="0" i="0" u="none" strike="noStrike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Scholefield</a:t>
                      </a:r>
                      <a:r>
                        <a:rPr lang="en-IN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Member, IEEE, and Pier Luigi </a:t>
                      </a:r>
                      <a:r>
                        <a:rPr lang="en-IN" sz="1400" b="0" i="0" u="none" strike="noStrike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Dragotti</a:t>
                      </a:r>
                      <a:r>
                        <a:rPr lang="en-IN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Senior Member, IEEE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IEEE TRANSACTIONS ON IMAGE PROCESSING, VOL. 23, NO. 3, MARCH 2014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Close to state-of-the-art Methods in denoising images with simpler algorithm</a:t>
                      </a:r>
                    </a:p>
                    <a:p>
                      <a:endParaRPr lang="en-IN" sz="1400" b="0" i="0" u="none" strike="noStrike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Natural images have many complex structures, such as texture, which are not well approximated in this model</a:t>
                      </a:r>
                    </a:p>
                    <a:p>
                      <a:endParaRPr lang="en-IN" sz="1400" b="0" i="0" u="none" strike="noStrike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2381981"/>
                  </a:ext>
                </a:extLst>
              </a:tr>
              <a:tr h="419926">
                <a:tc>
                  <a:txBody>
                    <a:bodyPr/>
                    <a:lstStyle/>
                    <a:p>
                      <a:r>
                        <a:rPr lang="en-IN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Adaptive Image Denoising by Targeted Databases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b="0" i="0" u="none" strike="noStrike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Enming</a:t>
                      </a:r>
                      <a:r>
                        <a:rPr lang="en-IN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Luo, Student Member, IEEE, Stanley H. Chan, Member, IEEE, and Truong Q. Nguyen, Fellow, IEEE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IEEE TRANSACTIONS ON IMAGE PROCESSING, VOL. 24, NO. 7, JULY 2015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Adaptive image denoising algorithm using targeted databases.</a:t>
                      </a:r>
                    </a:p>
                    <a:p>
                      <a:endParaRPr lang="en-IN" sz="1400" b="0" i="0" u="none" strike="noStrike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Again, a complex algorithm with complex formulae are used which is difficult to understand</a:t>
                      </a:r>
                    </a:p>
                    <a:p>
                      <a:endParaRPr lang="en-IN" sz="1400" b="0" i="0" u="none" strike="noStrike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3310128"/>
                  </a:ext>
                </a:extLst>
              </a:tr>
              <a:tr h="419926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IN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Image denoising with Edge-preserving and</a:t>
                      </a:r>
                    </a:p>
                    <a:p>
                      <a:pPr marL="0" algn="l" defTabSz="914400" rtl="0" eaLnBrk="1" latinLnBrk="0" hangingPunct="1"/>
                      <a:r>
                        <a:rPr lang="en-IN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segmentation based on Mask NHA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IN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Fumitaka </a:t>
                      </a:r>
                      <a:r>
                        <a:rPr lang="en-IN" sz="1400" b="0" i="0" u="none" strike="noStrike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Hosotani</a:t>
                      </a:r>
                      <a:r>
                        <a:rPr lang="en-IN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IN" sz="1400" b="0" i="0" u="none" strike="noStrike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Yuya</a:t>
                      </a:r>
                      <a:r>
                        <a:rPr lang="en-IN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IN" sz="1400" b="0" i="0" u="none" strike="noStrike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Inuzuka</a:t>
                      </a:r>
                      <a:r>
                        <a:rPr lang="en-IN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Masaya Hasegawa, Shigeki </a:t>
                      </a:r>
                      <a:r>
                        <a:rPr lang="en-IN" sz="1400" b="0" i="0" u="none" strike="noStrike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Hirobayashi</a:t>
                      </a:r>
                      <a:r>
                        <a:rPr lang="en-IN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Member, IEEE, Tadanobu Misawa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DOI</a:t>
                      </a:r>
                    </a:p>
                    <a:p>
                      <a:r>
                        <a:rPr lang="en-IN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10.1109/TIP.2015.2494461, IEEE Transactions on Image Processing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Denoising method uses high-resolution analysis, called 2D NHA</a:t>
                      </a:r>
                    </a:p>
                    <a:p>
                      <a:endParaRPr lang="en-IN" sz="1400" b="0" i="0" u="none" strike="noStrike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Performance of the proposed method is dependent on the parameters in the partial processes</a:t>
                      </a:r>
                    </a:p>
                    <a:p>
                      <a:endParaRPr lang="en-IN" sz="1400" b="0" i="0" u="none" strike="noStrike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6504084"/>
                  </a:ext>
                </a:extLst>
              </a:tr>
              <a:tr h="419926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IN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Image Denoising by Exploring External</a:t>
                      </a:r>
                    </a:p>
                    <a:p>
                      <a:pPr marL="0" algn="l" defTabSz="914400" rtl="0" eaLnBrk="1" latinLnBrk="0" hangingPunct="1"/>
                      <a:r>
                        <a:rPr lang="en-IN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and Internal Correlations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b="0" i="0" u="none" strike="noStrike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Huanjing</a:t>
                      </a:r>
                      <a:r>
                        <a:rPr lang="en-IN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Yue, </a:t>
                      </a:r>
                      <a:r>
                        <a:rPr lang="en-IN" sz="1400" b="0" i="0" u="none" strike="noStrike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Xiaoyan</a:t>
                      </a:r>
                      <a:r>
                        <a:rPr lang="en-IN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Sun, Senior Member, IEEE, </a:t>
                      </a:r>
                      <a:r>
                        <a:rPr lang="en-IN" sz="1400" b="0" i="0" u="none" strike="noStrike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Jingyu</a:t>
                      </a:r>
                      <a:r>
                        <a:rPr lang="en-IN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Yang, Member, IEEE, and Feng Wu, Fellow, IEEE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IEEE TRANSACTIONS ON IMAGE PROCESSING, VOL. 24, NO. 6, JUNE 2015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 graph-cut based patch matching strategy is utilized to improve patch matching accuracy</a:t>
                      </a:r>
                    </a:p>
                    <a:p>
                      <a:pPr marL="0" algn="l" defTabSz="914400" rtl="0" eaLnBrk="1" latinLnBrk="0" hangingPunct="1"/>
                      <a:endParaRPr lang="en-IN" sz="1400" b="0" i="0" u="none" strike="noStrike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Multispectral images are not fully supported</a:t>
                      </a:r>
                    </a:p>
                    <a:p>
                      <a:pPr marL="0" algn="l" defTabSz="914400" rtl="0" eaLnBrk="1" latinLnBrk="0" hangingPunct="1"/>
                      <a:endParaRPr lang="en-IN" sz="1400" b="0" i="0" u="none" strike="noStrike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12950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16007289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F20F30-ADA3-4253-B4D3-2F6BF3C67F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3051" y="0"/>
            <a:ext cx="10178322" cy="1492132"/>
          </a:xfrm>
        </p:spPr>
        <p:txBody>
          <a:bodyPr>
            <a:normAutofit/>
          </a:bodyPr>
          <a:lstStyle/>
          <a:p>
            <a:r>
              <a:rPr lang="en-IN" sz="3600" dirty="0"/>
              <a:t>Literature Survey: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4B13AA-F0AA-4339-8B20-6261260643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05565-2238-423B-94E5-F7F2C53F0CF2}" type="slidenum">
              <a:rPr lang="en-IN" smtClean="0"/>
              <a:t>6</a:t>
            </a:fld>
            <a:endParaRPr lang="en-IN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954B4406-BE0E-4664-9424-538CC66D5B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1688015"/>
              </p:ext>
            </p:extLst>
          </p:nvPr>
        </p:nvGraphicFramePr>
        <p:xfrm>
          <a:off x="1352549" y="480751"/>
          <a:ext cx="9839325" cy="62407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47900">
                  <a:extLst>
                    <a:ext uri="{9D8B030D-6E8A-4147-A177-3AD203B41FA5}">
                      <a16:colId xmlns:a16="http://schemas.microsoft.com/office/drawing/2014/main" val="2890237036"/>
                    </a:ext>
                  </a:extLst>
                </a:gridCol>
                <a:gridCol w="1687830">
                  <a:extLst>
                    <a:ext uri="{9D8B030D-6E8A-4147-A177-3AD203B41FA5}">
                      <a16:colId xmlns:a16="http://schemas.microsoft.com/office/drawing/2014/main" val="1068794891"/>
                    </a:ext>
                  </a:extLst>
                </a:gridCol>
                <a:gridCol w="1967865">
                  <a:extLst>
                    <a:ext uri="{9D8B030D-6E8A-4147-A177-3AD203B41FA5}">
                      <a16:colId xmlns:a16="http://schemas.microsoft.com/office/drawing/2014/main" val="990295867"/>
                    </a:ext>
                  </a:extLst>
                </a:gridCol>
                <a:gridCol w="1967865">
                  <a:extLst>
                    <a:ext uri="{9D8B030D-6E8A-4147-A177-3AD203B41FA5}">
                      <a16:colId xmlns:a16="http://schemas.microsoft.com/office/drawing/2014/main" val="2606699820"/>
                    </a:ext>
                  </a:extLst>
                </a:gridCol>
                <a:gridCol w="1967865">
                  <a:extLst>
                    <a:ext uri="{9D8B030D-6E8A-4147-A177-3AD203B41FA5}">
                      <a16:colId xmlns:a16="http://schemas.microsoft.com/office/drawing/2014/main" val="4184911161"/>
                    </a:ext>
                  </a:extLst>
                </a:gridCol>
              </a:tblGrid>
              <a:tr h="354148">
                <a:tc>
                  <a:txBody>
                    <a:bodyPr/>
                    <a:lstStyle/>
                    <a:p>
                      <a:r>
                        <a:rPr lang="en-IN" sz="1600" dirty="0"/>
                        <a:t>TITLE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AUTHOR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JOURNAL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MERITS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DEMERITS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2182405"/>
                  </a:ext>
                </a:extLst>
              </a:tr>
              <a:tr h="976812">
                <a:tc>
                  <a:txBody>
                    <a:bodyPr/>
                    <a:lstStyle/>
                    <a:p>
                      <a:endParaRPr lang="en-IN" sz="1200" b="0" i="0" u="none" strike="noStrike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IN" sz="12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Local </a:t>
                      </a:r>
                      <a:r>
                        <a:rPr lang="en-IN" sz="1200" b="0" i="0" u="none" strike="noStrike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SparseStructureDenoising</a:t>
                      </a:r>
                      <a:r>
                        <a:rPr lang="en-IN" sz="12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for Low-light-level Image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1200" b="0" i="0" u="none" strike="noStrike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IN" sz="12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Jing Han, Jiang Yue, Yi Zhang, </a:t>
                      </a:r>
                      <a:r>
                        <a:rPr lang="en-IN" sz="1200" b="0" i="0" u="none" strike="noStrike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Lianfa</a:t>
                      </a:r>
                      <a:r>
                        <a:rPr lang="en-IN" sz="12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Bai*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1200" b="0" i="0" u="none" strike="noStrike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IN" sz="12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10.1109/TIP.2015.2447735, IEEE Transactions on Image Processing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2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Simultaneously preserve both sparsity of patches and local structure in images</a:t>
                      </a:r>
                    </a:p>
                    <a:p>
                      <a:endParaRPr lang="en-IN" sz="1200" b="0" i="0" u="none" strike="noStrike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2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Does not support nonlinear structure constraint</a:t>
                      </a:r>
                    </a:p>
                    <a:p>
                      <a:endParaRPr lang="en-IN" sz="1200" b="0" i="0" u="none" strike="noStrike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2381981"/>
                  </a:ext>
                </a:extLst>
              </a:tr>
              <a:tr h="2056445">
                <a:tc>
                  <a:txBody>
                    <a:bodyPr/>
                    <a:lstStyle/>
                    <a:p>
                      <a:r>
                        <a:rPr lang="en-IN" sz="12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Denoising for Low-Dose CT Image by</a:t>
                      </a:r>
                    </a:p>
                    <a:p>
                      <a:r>
                        <a:rPr lang="en-IN" sz="12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Discriminative Weighted Nuclear</a:t>
                      </a:r>
                    </a:p>
                    <a:p>
                      <a:r>
                        <a:rPr lang="en-IN" sz="12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Norm Minimization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2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LINA JIA, QUAN ZHAN, YU SHANG, YANLING WANG, YI LIU1, NA WANG,</a:t>
                      </a:r>
                    </a:p>
                    <a:p>
                      <a:r>
                        <a:rPr lang="en-IN" sz="12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ZHIGUO GUI, AND GUANRU YANG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2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Received June 4, 2018, accepted July 26, 2018, IEEE Access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endParaRPr lang="en-IN" sz="1200" b="0" i="0" u="none" strike="noStrike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12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Local entropy-based discrimination and weights adjustment, block matching with preprocessed image, as well as TV-based post processing</a:t>
                      </a:r>
                      <a:endParaRPr lang="en-IN" sz="1200" b="0" i="0" u="none" strike="noStrike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en-IN" sz="1200" b="0" i="0" u="none" strike="noStrike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The local entropy distribution is obtained through three steps. </a:t>
                      </a:r>
                      <a:r>
                        <a:rPr lang="en-IN" sz="12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First, the local entropy is calculated for each pixel. Then, these values are aligned in ascending order. Finally, the entropy distribution curve is depicted</a:t>
                      </a:r>
                      <a:r>
                        <a:rPr lang="en-US" sz="12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IN" sz="12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all these cost time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3310128"/>
                  </a:ext>
                </a:extLst>
              </a:tr>
              <a:tr h="1516629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IN" sz="12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Patch-Based Near-Optimal Image Denoising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IN" sz="1200" b="0" i="0" u="none" strike="noStrike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Priyam</a:t>
                      </a:r>
                      <a:r>
                        <a:rPr lang="en-IN" sz="12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Chatterjee, Student Member, IEEE, and Peyman </a:t>
                      </a:r>
                      <a:r>
                        <a:rPr lang="en-IN" sz="1200" b="0" i="0" u="none" strike="noStrike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Milanfar</a:t>
                      </a:r>
                      <a:r>
                        <a:rPr lang="en-IN" sz="12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Fellow, IEEE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2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IEEE TRANSACTIONS ON IMAGE PROCESSING, VOL. 21, NO. 4, APRIL 2012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2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Locally optimal Wiener-filter-based method and have extended it to take advantage of patch redundancy to improve the denoising performance</a:t>
                      </a:r>
                    </a:p>
                    <a:p>
                      <a:pPr marL="0" algn="l" defTabSz="914400" rtl="0" eaLnBrk="1" latinLnBrk="0" hangingPunct="1"/>
                      <a:endParaRPr lang="en-IN" sz="1200" b="0" i="0" u="none" strike="noStrike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2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Developed only for </a:t>
                      </a:r>
                      <a:r>
                        <a:rPr lang="en-IN" sz="1200" b="0" i="0" u="none" strike="noStrike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gray</a:t>
                      </a:r>
                      <a:r>
                        <a:rPr lang="en-IN" sz="12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scale images</a:t>
                      </a:r>
                    </a:p>
                    <a:p>
                      <a:pPr marL="0" algn="l" defTabSz="914400" rtl="0" eaLnBrk="1" latinLnBrk="0" hangingPunct="1"/>
                      <a:endParaRPr lang="en-IN" sz="1200" b="0" i="0" u="none" strike="noStrike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6504084"/>
                  </a:ext>
                </a:extLst>
              </a:tr>
              <a:tr h="133669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IN" sz="12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Low Dose CT Image Denoising Using a Generative</a:t>
                      </a:r>
                    </a:p>
                    <a:p>
                      <a:pPr marL="0" algn="l" defTabSz="914400" rtl="0" eaLnBrk="1" latinLnBrk="0" hangingPunct="1"/>
                      <a:r>
                        <a:rPr lang="en-IN" sz="12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Adversarial Network with Wasserstein Distance and</a:t>
                      </a:r>
                    </a:p>
                    <a:p>
                      <a:pPr marL="0" algn="l" defTabSz="914400" rtl="0" eaLnBrk="1" latinLnBrk="0" hangingPunct="1"/>
                      <a:r>
                        <a:rPr lang="en-IN" sz="12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Perceptual Loss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IN" sz="1200" b="0" i="0" u="none" strike="noStrike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Qingsong</a:t>
                      </a:r>
                      <a:r>
                        <a:rPr lang="en-IN" sz="12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Yang, </a:t>
                      </a:r>
                      <a:r>
                        <a:rPr lang="en-IN" sz="1200" b="0" i="0" u="none" strike="noStrike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Pingkun</a:t>
                      </a:r>
                      <a:r>
                        <a:rPr lang="en-IN" sz="12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Yan*, Senior Member, IEEE, </a:t>
                      </a:r>
                      <a:r>
                        <a:rPr lang="en-IN" sz="1200" b="0" i="0" u="none" strike="noStrike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Yanbo</a:t>
                      </a:r>
                      <a:r>
                        <a:rPr lang="en-IN" sz="12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Zhang, Member, IEEE, </a:t>
                      </a:r>
                      <a:r>
                        <a:rPr lang="en-IN" sz="1200" b="0" i="0" u="none" strike="noStrike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Hengyong</a:t>
                      </a:r>
                      <a:r>
                        <a:rPr lang="en-IN" sz="12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Yu, Senior</a:t>
                      </a:r>
                    </a:p>
                    <a:p>
                      <a:pPr marL="0" algn="l" defTabSz="914400" rtl="0" eaLnBrk="1" latinLnBrk="0" hangingPunct="1"/>
                      <a:r>
                        <a:rPr lang="en-IN" sz="12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Member, IEEE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IN" sz="12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IEEE TRANSACTIONS ON IMAGE PROCESSING, VOL. 24, NO. 6, JUNE 2015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2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Has additional Loss Functions to reduce lose of quality after denoising</a:t>
                      </a:r>
                    </a:p>
                    <a:p>
                      <a:pPr marL="0" algn="l" defTabSz="914400" rtl="0" eaLnBrk="1" latinLnBrk="0" hangingPunct="1"/>
                      <a:endParaRPr lang="en-IN" sz="1200" b="0" i="0" u="none" strike="noStrike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IN" sz="12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The loss functions take additional overhead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12950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02267221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F20F30-ADA3-4253-B4D3-2F6BF3C67F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578972"/>
            <a:ext cx="10178322" cy="1492132"/>
          </a:xfrm>
        </p:spPr>
        <p:txBody>
          <a:bodyPr>
            <a:normAutofit/>
          </a:bodyPr>
          <a:lstStyle/>
          <a:p>
            <a:r>
              <a:rPr lang="en-IN" sz="3600" dirty="0"/>
              <a:t>Literature Survey: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4B13AA-F0AA-4339-8B20-6261260643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05565-2238-423B-94E5-F7F2C53F0CF2}" type="slidenum">
              <a:rPr lang="en-IN" smtClean="0"/>
              <a:t>7</a:t>
            </a:fld>
            <a:endParaRPr lang="en-IN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954B4406-BE0E-4664-9424-538CC66D5B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8093849"/>
              </p:ext>
            </p:extLst>
          </p:nvPr>
        </p:nvGraphicFramePr>
        <p:xfrm>
          <a:off x="1421175" y="1833301"/>
          <a:ext cx="9839325" cy="3589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47900">
                  <a:extLst>
                    <a:ext uri="{9D8B030D-6E8A-4147-A177-3AD203B41FA5}">
                      <a16:colId xmlns:a16="http://schemas.microsoft.com/office/drawing/2014/main" val="2890237036"/>
                    </a:ext>
                  </a:extLst>
                </a:gridCol>
                <a:gridCol w="1687830">
                  <a:extLst>
                    <a:ext uri="{9D8B030D-6E8A-4147-A177-3AD203B41FA5}">
                      <a16:colId xmlns:a16="http://schemas.microsoft.com/office/drawing/2014/main" val="1068794891"/>
                    </a:ext>
                  </a:extLst>
                </a:gridCol>
                <a:gridCol w="1967865">
                  <a:extLst>
                    <a:ext uri="{9D8B030D-6E8A-4147-A177-3AD203B41FA5}">
                      <a16:colId xmlns:a16="http://schemas.microsoft.com/office/drawing/2014/main" val="990295867"/>
                    </a:ext>
                  </a:extLst>
                </a:gridCol>
                <a:gridCol w="1967865">
                  <a:extLst>
                    <a:ext uri="{9D8B030D-6E8A-4147-A177-3AD203B41FA5}">
                      <a16:colId xmlns:a16="http://schemas.microsoft.com/office/drawing/2014/main" val="2606699820"/>
                    </a:ext>
                  </a:extLst>
                </a:gridCol>
                <a:gridCol w="1967865">
                  <a:extLst>
                    <a:ext uri="{9D8B030D-6E8A-4147-A177-3AD203B41FA5}">
                      <a16:colId xmlns:a16="http://schemas.microsoft.com/office/drawing/2014/main" val="4184911161"/>
                    </a:ext>
                  </a:extLst>
                </a:gridCol>
              </a:tblGrid>
              <a:tr h="419926">
                <a:tc>
                  <a:txBody>
                    <a:bodyPr/>
                    <a:lstStyle/>
                    <a:p>
                      <a:r>
                        <a:rPr lang="en-IN" dirty="0"/>
                        <a:t>TITLE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AUTHOR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JOURNAL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MERITS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DEMERITS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2182405"/>
                  </a:ext>
                </a:extLst>
              </a:tr>
              <a:tr h="1138977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IN" sz="1400" b="0" i="0" u="none" strike="noStrike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0" hangingPunct="1"/>
                      <a:r>
                        <a:rPr lang="en-IN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Dictionary Pair Learning on </a:t>
                      </a:r>
                      <a:r>
                        <a:rPr lang="en-IN" sz="1400" b="0" i="0" u="none" strike="noStrike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Grassmann</a:t>
                      </a:r>
                      <a:r>
                        <a:rPr lang="en-IN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Manifolds</a:t>
                      </a:r>
                    </a:p>
                    <a:p>
                      <a:pPr marL="0" algn="l" defTabSz="914400" rtl="0" eaLnBrk="1" latinLnBrk="0" hangingPunct="1"/>
                      <a:r>
                        <a:rPr lang="en-IN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for Image Denoising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IN" sz="1400" b="0" i="0" u="none" strike="noStrike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0" hangingPunct="1"/>
                      <a:r>
                        <a:rPr lang="en-IN" sz="1400" b="0" i="0" u="none" strike="noStrike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Xianhua</a:t>
                      </a:r>
                      <a:r>
                        <a:rPr lang="en-IN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Zeng, Wei </a:t>
                      </a:r>
                      <a:r>
                        <a:rPr lang="en-IN" sz="1400" b="0" i="0" u="none" strike="noStrike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Bian</a:t>
                      </a:r>
                      <a:r>
                        <a:rPr lang="en-IN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Wei Liu, </a:t>
                      </a:r>
                      <a:r>
                        <a:rPr lang="en-IN" sz="1400" b="0" i="0" u="none" strike="noStrike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Jialie</a:t>
                      </a:r>
                      <a:r>
                        <a:rPr lang="en-IN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Shen, </a:t>
                      </a:r>
                      <a:r>
                        <a:rPr lang="en-IN" sz="1400" b="0" i="0" u="none" strike="noStrike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Dacheng</a:t>
                      </a:r>
                      <a:r>
                        <a:rPr lang="en-IN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Tao, Fellow, IEEE*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IN" sz="1400" b="0" i="0" u="none" strike="noStrike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0" hangingPunct="1"/>
                      <a:r>
                        <a:rPr lang="en-IN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10.1109/TIP.2015.2447735, IEEE Transactions on Image Processing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(TTSP algorithm) Top-bottom Two-dimensional Subspace Partition is an advanced and efficient method</a:t>
                      </a:r>
                    </a:p>
                    <a:p>
                      <a:pPr marL="0" algn="l" defTabSz="914400" rtl="0" eaLnBrk="1" latinLnBrk="0" hangingPunct="1"/>
                      <a:endParaRPr lang="en-IN" sz="1400" b="0" i="0" u="none" strike="noStrike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Algorithm is difficult to understand and improve by others</a:t>
                      </a:r>
                    </a:p>
                    <a:p>
                      <a:endParaRPr lang="en-IN" sz="1400" b="0" i="0" u="none" strike="noStrike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2381981"/>
                  </a:ext>
                </a:extLst>
              </a:tr>
              <a:tr h="419926">
                <a:tc>
                  <a:txBody>
                    <a:bodyPr/>
                    <a:lstStyle/>
                    <a:p>
                      <a:r>
                        <a:rPr lang="en-IN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Beyond a Gaussian Denoiser: Residual Learning of</a:t>
                      </a:r>
                    </a:p>
                    <a:p>
                      <a:r>
                        <a:rPr lang="en-IN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Deep CNN for Image Denoising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IN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Kai Zhang, </a:t>
                      </a:r>
                      <a:r>
                        <a:rPr lang="en-IN" sz="1400" b="0" i="0" u="none" strike="noStrike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Wangmeng</a:t>
                      </a:r>
                      <a:r>
                        <a:rPr lang="en-IN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IN" sz="1400" b="0" i="0" u="none" strike="noStrike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Zuo</a:t>
                      </a:r>
                      <a:r>
                        <a:rPr lang="en-IN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Senior Member, IEEE, </a:t>
                      </a:r>
                      <a:r>
                        <a:rPr lang="en-IN" sz="1400" b="0" i="0" u="none" strike="noStrike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Yunjin</a:t>
                      </a:r>
                      <a:r>
                        <a:rPr lang="en-IN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Chen, </a:t>
                      </a:r>
                      <a:r>
                        <a:rPr lang="en-IN" sz="1400" b="0" i="0" u="none" strike="noStrike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Deyu</a:t>
                      </a:r>
                      <a:r>
                        <a:rPr lang="en-IN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Meng, Member, IEEE,</a:t>
                      </a:r>
                    </a:p>
                    <a:p>
                      <a:pPr marL="0" algn="l" defTabSz="914400" rtl="0" eaLnBrk="1" latinLnBrk="0" hangingPunct="1"/>
                      <a:r>
                        <a:rPr lang="en-IN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and Lei Zhang Senior Member, IEEE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fi-FI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2017.2662206, IEEE</a:t>
                      </a:r>
                    </a:p>
                    <a:p>
                      <a:pPr marL="0" algn="l" defTabSz="914400" rtl="0" eaLnBrk="1" latinLnBrk="0" hangingPunct="1"/>
                      <a:r>
                        <a:rPr lang="fi-FI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Transactions on Image Processing</a:t>
                      </a:r>
                      <a:endParaRPr lang="en-IN" sz="1400" b="0" i="0" u="none" strike="noStrike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The batch Normalization and residual learning are integrated to speed up the training process as well as boost the denoising performance</a:t>
                      </a:r>
                    </a:p>
                    <a:p>
                      <a:pPr marL="0" algn="l" defTabSz="914400" rtl="0" eaLnBrk="1" latinLnBrk="0" hangingPunct="1"/>
                      <a:endParaRPr lang="en-IN" sz="1400" b="0" i="0" u="none" strike="noStrike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Is not good at denoising really complex noise</a:t>
                      </a:r>
                    </a:p>
                    <a:p>
                      <a:endParaRPr lang="en-IN" sz="1400" b="0" i="0" u="none" strike="noStrike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33101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71352600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F20F30-ADA3-4253-B4D3-2F6BF3C67F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3526" y="68060"/>
            <a:ext cx="10178322" cy="1492132"/>
          </a:xfrm>
        </p:spPr>
        <p:txBody>
          <a:bodyPr>
            <a:normAutofit/>
          </a:bodyPr>
          <a:lstStyle/>
          <a:p>
            <a:r>
              <a:rPr lang="en-IN" sz="3600" dirty="0"/>
              <a:t>Literature Survey: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4B13AA-F0AA-4339-8B20-6261260643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05565-2238-423B-94E5-F7F2C53F0CF2}" type="slidenum">
              <a:rPr lang="en-IN" smtClean="0"/>
              <a:t>8</a:t>
            </a:fld>
            <a:endParaRPr lang="en-IN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954B4406-BE0E-4664-9424-538CC66D5B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1278840"/>
              </p:ext>
            </p:extLst>
          </p:nvPr>
        </p:nvGraphicFramePr>
        <p:xfrm>
          <a:off x="1343024" y="606290"/>
          <a:ext cx="9839325" cy="61196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47900">
                  <a:extLst>
                    <a:ext uri="{9D8B030D-6E8A-4147-A177-3AD203B41FA5}">
                      <a16:colId xmlns:a16="http://schemas.microsoft.com/office/drawing/2014/main" val="2890237036"/>
                    </a:ext>
                  </a:extLst>
                </a:gridCol>
                <a:gridCol w="1687830">
                  <a:extLst>
                    <a:ext uri="{9D8B030D-6E8A-4147-A177-3AD203B41FA5}">
                      <a16:colId xmlns:a16="http://schemas.microsoft.com/office/drawing/2014/main" val="1068794891"/>
                    </a:ext>
                  </a:extLst>
                </a:gridCol>
                <a:gridCol w="1967865">
                  <a:extLst>
                    <a:ext uri="{9D8B030D-6E8A-4147-A177-3AD203B41FA5}">
                      <a16:colId xmlns:a16="http://schemas.microsoft.com/office/drawing/2014/main" val="990295867"/>
                    </a:ext>
                  </a:extLst>
                </a:gridCol>
                <a:gridCol w="1967865">
                  <a:extLst>
                    <a:ext uri="{9D8B030D-6E8A-4147-A177-3AD203B41FA5}">
                      <a16:colId xmlns:a16="http://schemas.microsoft.com/office/drawing/2014/main" val="2606699820"/>
                    </a:ext>
                  </a:extLst>
                </a:gridCol>
                <a:gridCol w="1967865">
                  <a:extLst>
                    <a:ext uri="{9D8B030D-6E8A-4147-A177-3AD203B41FA5}">
                      <a16:colId xmlns:a16="http://schemas.microsoft.com/office/drawing/2014/main" val="4184911161"/>
                    </a:ext>
                  </a:extLst>
                </a:gridCol>
              </a:tblGrid>
              <a:tr h="419926">
                <a:tc>
                  <a:txBody>
                    <a:bodyPr/>
                    <a:lstStyle/>
                    <a:p>
                      <a:r>
                        <a:rPr lang="en-IN" dirty="0"/>
                        <a:t>TITLE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AUTHOR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JOURNAL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MERITS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DEMERITS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2182405"/>
                  </a:ext>
                </a:extLst>
              </a:tr>
              <a:tr h="1138977">
                <a:tc>
                  <a:txBody>
                    <a:bodyPr/>
                    <a:lstStyle/>
                    <a:p>
                      <a:r>
                        <a:rPr lang="en-IN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Statistical Nearest </a:t>
                      </a:r>
                      <a:r>
                        <a:rPr lang="en-IN" sz="1400" b="0" i="0" u="none" strike="noStrike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Neighbors</a:t>
                      </a:r>
                      <a:r>
                        <a:rPr lang="en-IN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for Image Denoising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IN" sz="1400" b="0" i="0" u="none" strike="noStrike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Iuri</a:t>
                      </a:r>
                      <a:r>
                        <a:rPr lang="en-IN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IN" sz="1400" b="0" i="0" u="none" strike="noStrike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Frosio</a:t>
                      </a:r>
                      <a:r>
                        <a:rPr lang="en-IN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Jan Kautz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IEEE TRANSACTION ON IMAGE PROCESSING, VOL. XX, NO. XX, AUGUST 2017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The proposed method avoids the drawback of ‘bias the estimate of noise-free patches’ in the traditional method, leading to better quality in coloured noise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Further improving techniques like adaptive modification of offset &amp; effect in enlarged search windows is not discussed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2381981"/>
                  </a:ext>
                </a:extLst>
              </a:tr>
              <a:tr h="419926">
                <a:tc>
                  <a:txBody>
                    <a:bodyPr/>
                    <a:lstStyle/>
                    <a:p>
                      <a:r>
                        <a:rPr lang="en-IN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Denoising of Image : A Wavelet Based Approach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IN" sz="1400" b="0" i="0" u="none" strike="noStrike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RajibGuhathakurta</a:t>
                      </a:r>
                      <a:endParaRPr lang="en-IN" sz="1400" b="0" i="0" u="none" strike="noStrike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IEEE 2017 8th Annual Industrial Automation and Electromechanical Engineering Conference (IEMECON)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The proposed SURE Shrink method gives better PSNR when is decomposed with the wavelet packet at lower noise intensities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When the noise intensity is higher, traditional methods give better PSNR values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3310128"/>
                  </a:ext>
                </a:extLst>
              </a:tr>
              <a:tr h="419926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IN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Global Image Denoising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IN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Hossein </a:t>
                      </a:r>
                      <a:r>
                        <a:rPr lang="en-IN" sz="1400" b="0" i="0" u="none" strike="noStrike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Talebi</a:t>
                      </a:r>
                      <a:r>
                        <a:rPr lang="en-IN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</a:p>
                    <a:p>
                      <a:pPr marL="0" algn="l" defTabSz="914400" rtl="0" eaLnBrk="1" latinLnBrk="0" hangingPunct="1"/>
                      <a:r>
                        <a:rPr lang="en-IN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Peyman </a:t>
                      </a:r>
                      <a:r>
                        <a:rPr lang="en-IN" sz="1400" b="0" i="0" u="none" strike="noStrike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Milanfar</a:t>
                      </a:r>
                      <a:endParaRPr lang="en-IN" sz="1400" b="0" i="0" u="none" strike="noStrike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IEEE TRANSACTIONS ON IMAGE PROCESSING, VOL. 23, NO. 2, FEBRUARY 2014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Using Nystrom </a:t>
                      </a:r>
                      <a:r>
                        <a:rPr lang="en-IN" sz="1400" b="0" i="0" u="none" strike="noStrike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Etension</a:t>
                      </a:r>
                      <a:r>
                        <a:rPr lang="en-IN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the proposed method has reduced the time complexity from O(n^2) to O(n) while computing using ‘global filter’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Further, methods using asymptotic performance, degrees of freedom could be added to improve performance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400" b="0" i="0" u="none" strike="noStrike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en-IN" sz="1400" b="0" i="0" u="none" strike="noStrike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6504084"/>
                  </a:ext>
                </a:extLst>
              </a:tr>
              <a:tr h="419926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IN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An Improved Median Filter Algorithm Based on VC in Image Denoising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IN" sz="1400" b="0" i="0" u="none" strike="noStrike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Shulei</a:t>
                      </a:r>
                      <a:r>
                        <a:rPr lang="en-IN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Wu1, </a:t>
                      </a:r>
                      <a:r>
                        <a:rPr lang="en-IN" sz="1400" b="0" i="0" u="none" strike="noStrike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Xiangxiang</a:t>
                      </a:r>
                      <a:r>
                        <a:rPr lang="en-IN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Xu1, </a:t>
                      </a:r>
                      <a:r>
                        <a:rPr lang="en-IN" sz="1400" b="0" i="0" u="none" strike="noStrike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Haixia</a:t>
                      </a:r>
                      <a:r>
                        <a:rPr lang="en-IN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Long1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IEEE</a:t>
                      </a:r>
                    </a:p>
                    <a:p>
                      <a:r>
                        <a:rPr lang="en-IN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2014 Tenth International Conference on Computational Intelligence and Security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Improved performance and  has good effect in saving detail. Using improved median filtering algorithms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This method makes it hard to </a:t>
                      </a:r>
                      <a:r>
                        <a:rPr lang="en-IN" sz="1400" b="0" i="0" u="none" strike="noStrike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cfind</a:t>
                      </a:r>
                      <a:r>
                        <a:rPr lang="en-IN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the noise points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400" b="0" i="0" u="none" strike="noStrike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0" hangingPunct="1"/>
                      <a:endParaRPr lang="en-IN" sz="1400" b="0" i="0" u="none" strike="noStrike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12950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94937785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F20F30-ADA3-4253-B4D3-2F6BF3C67F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3526" y="68060"/>
            <a:ext cx="10178322" cy="1492132"/>
          </a:xfrm>
        </p:spPr>
        <p:txBody>
          <a:bodyPr>
            <a:normAutofit/>
          </a:bodyPr>
          <a:lstStyle/>
          <a:p>
            <a:r>
              <a:rPr lang="en-IN" sz="3600" dirty="0"/>
              <a:t>Literature Survey: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4B13AA-F0AA-4339-8B20-6261260643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05565-2238-423B-94E5-F7F2C53F0CF2}" type="slidenum">
              <a:rPr lang="en-IN" smtClean="0"/>
              <a:t>9</a:t>
            </a:fld>
            <a:endParaRPr lang="en-IN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954B4406-BE0E-4664-9424-538CC66D5B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7290404"/>
              </p:ext>
            </p:extLst>
          </p:nvPr>
        </p:nvGraphicFramePr>
        <p:xfrm>
          <a:off x="1343024" y="606290"/>
          <a:ext cx="9839325" cy="79789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47900">
                  <a:extLst>
                    <a:ext uri="{9D8B030D-6E8A-4147-A177-3AD203B41FA5}">
                      <a16:colId xmlns:a16="http://schemas.microsoft.com/office/drawing/2014/main" val="2890237036"/>
                    </a:ext>
                  </a:extLst>
                </a:gridCol>
                <a:gridCol w="1687830">
                  <a:extLst>
                    <a:ext uri="{9D8B030D-6E8A-4147-A177-3AD203B41FA5}">
                      <a16:colId xmlns:a16="http://schemas.microsoft.com/office/drawing/2014/main" val="1068794891"/>
                    </a:ext>
                  </a:extLst>
                </a:gridCol>
                <a:gridCol w="1967865">
                  <a:extLst>
                    <a:ext uri="{9D8B030D-6E8A-4147-A177-3AD203B41FA5}">
                      <a16:colId xmlns:a16="http://schemas.microsoft.com/office/drawing/2014/main" val="990295867"/>
                    </a:ext>
                  </a:extLst>
                </a:gridCol>
                <a:gridCol w="1967865">
                  <a:extLst>
                    <a:ext uri="{9D8B030D-6E8A-4147-A177-3AD203B41FA5}">
                      <a16:colId xmlns:a16="http://schemas.microsoft.com/office/drawing/2014/main" val="2606699820"/>
                    </a:ext>
                  </a:extLst>
                </a:gridCol>
                <a:gridCol w="1967865">
                  <a:extLst>
                    <a:ext uri="{9D8B030D-6E8A-4147-A177-3AD203B41FA5}">
                      <a16:colId xmlns:a16="http://schemas.microsoft.com/office/drawing/2014/main" val="4184911161"/>
                    </a:ext>
                  </a:extLst>
                </a:gridCol>
              </a:tblGrid>
              <a:tr h="419926">
                <a:tc>
                  <a:txBody>
                    <a:bodyPr/>
                    <a:lstStyle/>
                    <a:p>
                      <a:r>
                        <a:rPr lang="en-IN" dirty="0"/>
                        <a:t>TITLE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AUTHOR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JOURNAL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MERITS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DEMERITS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2182405"/>
                  </a:ext>
                </a:extLst>
              </a:tr>
              <a:tr h="1138977">
                <a:tc>
                  <a:txBody>
                    <a:bodyPr/>
                    <a:lstStyle/>
                    <a:p>
                      <a:r>
                        <a:rPr lang="en-IN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Evaluation of Image Denoising Techniques</a:t>
                      </a:r>
                    </a:p>
                    <a:p>
                      <a:r>
                        <a:rPr lang="en-IN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 Performance Perspective</a:t>
                      </a:r>
                      <a:endParaRPr lang="en-IN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IN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Arvind Kumar G, </a:t>
                      </a:r>
                    </a:p>
                    <a:p>
                      <a:r>
                        <a:rPr lang="en-IN" sz="1800" b="0" i="0" u="none" strike="noStrike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Dr.</a:t>
                      </a:r>
                      <a:r>
                        <a:rPr lang="en-IN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 Ashok </a:t>
                      </a:r>
                      <a:r>
                        <a:rPr lang="en-IN" sz="1800" b="0" i="0" u="none" strike="noStrike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Kusagur</a:t>
                      </a:r>
                      <a:endParaRPr lang="en-IN" sz="1400" b="0" i="0" u="none" strike="noStrike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IEEE </a:t>
                      </a:r>
                      <a:r>
                        <a:rPr lang="en-IN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International conference on Signal Processing, Communication, Power and Embedded System (SCOPES)-2016</a:t>
                      </a:r>
                      <a:endParaRPr lang="en-IN" sz="1400" b="0" i="0" u="none" strike="noStrike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The proposed wavelet transform method (basis pursuit) performs well when compared to other median based filter methods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Sparse Representation, which is an advanced basis pursuit algorithm has not been discussed here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2381981"/>
                  </a:ext>
                </a:extLst>
              </a:tr>
              <a:tr h="419926">
                <a:tc>
                  <a:txBody>
                    <a:bodyPr/>
                    <a:lstStyle/>
                    <a:p>
                      <a:r>
                        <a:rPr lang="en-IN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An Improved Image Denoising Algorithm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IN" sz="1800" b="0" i="0" u="none" strike="noStrike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Liqiang</a:t>
                      </a:r>
                      <a:r>
                        <a:rPr lang="en-IN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Shi</a:t>
                      </a:r>
                      <a:endParaRPr lang="en-IN" sz="1400" b="0" i="0" u="none" strike="noStrike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IEEE </a:t>
                      </a:r>
                      <a:r>
                        <a:rPr lang="en-IN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2015 Seventh International Conference on Measuring Technology and Mechatronics Automation</a:t>
                      </a:r>
                      <a:endParaRPr lang="en-IN" sz="1400" b="0" i="0" u="none" strike="noStrike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This method uses complementing methods of improved threshold denoising &amp; traditional threshold denoising methods, which improves performance greatly.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The algorithm is complex to understand and hence difficult to extend.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3310128"/>
                  </a:ext>
                </a:extLst>
              </a:tr>
              <a:tr h="419926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IN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A Novel CNN Based Image Denoising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IN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IN" sz="1800" b="0" i="1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Angela </a:t>
                      </a:r>
                      <a:r>
                        <a:rPr lang="en-IN" sz="1800" b="0" i="1" u="none" strike="noStrike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Slavova</a:t>
                      </a:r>
                      <a:r>
                        <a:rPr lang="en-IN" sz="1800" b="0" i="1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</a:p>
                    <a:p>
                      <a:pPr marL="0" algn="l" defTabSz="914400" rtl="0" eaLnBrk="1" latinLnBrk="0" hangingPunct="1"/>
                      <a:r>
                        <a:rPr lang="en-IN" sz="1800" b="0" i="1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Victoria </a:t>
                      </a:r>
                      <a:r>
                        <a:rPr lang="en-IN" sz="1800" b="0" i="1" u="none" strike="noStrike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Rashkova</a:t>
                      </a:r>
                      <a:endParaRPr lang="en-IN" sz="1400" b="0" i="0" u="none" strike="noStrike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IEEE 2011 20</a:t>
                      </a:r>
                      <a:r>
                        <a:rPr lang="en-IN" sz="1400" b="0" i="0" u="none" strike="noStrike" kern="1200" baseline="300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th</a:t>
                      </a:r>
                      <a:r>
                        <a:rPr lang="en-IN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European Conference on Circuit Theory and Design (ECCTD)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This method uses Convection-diffusion, Robust CNN, Harmonic Balance methods to test the problems with known solutions and to verify the obtained results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Applying all these methods and testing will be a time consuming process.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6504084"/>
                  </a:ext>
                </a:extLst>
              </a:tr>
              <a:tr h="419926">
                <a:tc>
                  <a:txBody>
                    <a:bodyPr/>
                    <a:lstStyle/>
                    <a:p>
                      <a:r>
                        <a:rPr lang="en-IN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IN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 Decomposition Framework for</a:t>
                      </a:r>
                    </a:p>
                    <a:p>
                      <a:r>
                        <a:rPr lang="en-IN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Image Denoising Algorithms</a:t>
                      </a:r>
                      <a:endParaRPr lang="en-IN" sz="1400" b="0" i="0" u="none" strike="noStrike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IN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Gabriela </a:t>
                      </a:r>
                      <a:r>
                        <a:rPr lang="en-IN" sz="1800" b="0" i="0" u="none" strike="noStrike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Ghimpe¸teanu</a:t>
                      </a:r>
                      <a:r>
                        <a:rPr lang="en-IN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Thomas </a:t>
                      </a:r>
                      <a:r>
                        <a:rPr lang="en-IN" sz="1800" b="0" i="0" u="none" strike="noStrike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Batard</a:t>
                      </a:r>
                      <a:r>
                        <a:rPr lang="en-IN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Marcelo </a:t>
                      </a:r>
                      <a:r>
                        <a:rPr lang="en-IN" sz="1800" b="0" i="0" u="none" strike="noStrike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Bertalmío</a:t>
                      </a:r>
                      <a:r>
                        <a:rPr lang="en-IN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and Stacey Levine</a:t>
                      </a:r>
                      <a:endParaRPr lang="en-IN" sz="1400" b="0" i="0" u="none" strike="noStrike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IN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IEEE TRANSACTIONS ON IMAGE PROCESSING, VOL. 25, NO. 1, JANUARY 2016</a:t>
                      </a:r>
                      <a:endParaRPr lang="en-IN" sz="1400" b="0" i="0" u="none" strike="noStrike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This method takes into account of the local geometry of the image thereby </a:t>
                      </a:r>
                      <a:r>
                        <a:rPr lang="en-IN" sz="1400" b="1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preserving the moving frame describing the scaled version of image.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This method does not work well if noise model is unknown, i.e., under realistic conditions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12950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66484923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Badge">
  <a:themeElements>
    <a:clrScheme name="Badge">
      <a:dk1>
        <a:sysClr val="windowText" lastClr="000000"/>
      </a:dk1>
      <a:lt1>
        <a:sysClr val="window" lastClr="FFFFFF"/>
      </a:lt1>
      <a:dk2>
        <a:srgbClr val="2A1A00"/>
      </a:dk2>
      <a:lt2>
        <a:srgbClr val="F3F3F2"/>
      </a:lt2>
      <a:accent1>
        <a:srgbClr val="F8B323"/>
      </a:accent1>
      <a:accent2>
        <a:srgbClr val="656A59"/>
      </a:accent2>
      <a:accent3>
        <a:srgbClr val="46B2B5"/>
      </a:accent3>
      <a:accent4>
        <a:srgbClr val="8CAA7E"/>
      </a:accent4>
      <a:accent5>
        <a:srgbClr val="D36F68"/>
      </a:accent5>
      <a:accent6>
        <a:srgbClr val="826276"/>
      </a:accent6>
      <a:hlink>
        <a:srgbClr val="46B2B5"/>
      </a:hlink>
      <a:folHlink>
        <a:srgbClr val="A46694"/>
      </a:folHlink>
    </a:clrScheme>
    <a:fontScheme name="Badge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771EA782-DFA6-45B1-AEA3-661F1715B31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</TotalTime>
  <Words>2420</Words>
  <Application>Microsoft Office PowerPoint</Application>
  <PresentationFormat>Widescreen</PresentationFormat>
  <Paragraphs>329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1" baseType="lpstr">
      <vt:lpstr>Arial</vt:lpstr>
      <vt:lpstr>Calibri</vt:lpstr>
      <vt:lpstr>Cambria Math</vt:lpstr>
      <vt:lpstr>Gill Sans MT</vt:lpstr>
      <vt:lpstr>Impact</vt:lpstr>
      <vt:lpstr>Badge</vt:lpstr>
      <vt:lpstr>Enhance Image Denoising deep neural network by Unsharp Masking</vt:lpstr>
      <vt:lpstr>Introduction:</vt:lpstr>
      <vt:lpstr>Introduction cont.:</vt:lpstr>
      <vt:lpstr>Domain knowledge:</vt:lpstr>
      <vt:lpstr>Literature Survey:</vt:lpstr>
      <vt:lpstr>Literature Survey:</vt:lpstr>
      <vt:lpstr>Literature Survey:</vt:lpstr>
      <vt:lpstr>Literature Survey:</vt:lpstr>
      <vt:lpstr>Literature Survey:</vt:lpstr>
      <vt:lpstr>Literature Survey:</vt:lpstr>
      <vt:lpstr>PROBLEM DEFINITION:</vt:lpstr>
      <vt:lpstr>Objective:</vt:lpstr>
      <vt:lpstr>EXISTING SYSTEM:</vt:lpstr>
      <vt:lpstr>Existing system:</vt:lpstr>
      <vt:lpstr>PROPOSED SYSTEM:</vt:lpstr>
      <vt:lpstr>ARCHITECTURE DIAGRAM:</vt:lpstr>
      <vt:lpstr>Modules &amp; Module Description:</vt:lpstr>
      <vt:lpstr>Algorithm General approach:</vt:lpstr>
      <vt:lpstr>Algorithm for unsharp masking:</vt:lpstr>
      <vt:lpstr>Diagram for unsharp masking:</vt:lpstr>
      <vt:lpstr>Tools Used:</vt:lpstr>
      <vt:lpstr>Implementation Results:</vt:lpstr>
      <vt:lpstr>Implementation Results:  Noisy Image</vt:lpstr>
      <vt:lpstr>Implementation Results:  Sharpened Noisy Image by unsharp masking</vt:lpstr>
      <vt:lpstr>Implementation Results:  Denoised Noisy Image</vt:lpstr>
      <vt:lpstr>Implementation Results:  Denoised Sharpened Noisy Image</vt:lpstr>
      <vt:lpstr>Implementation Results:  Histogram of Noisy Image</vt:lpstr>
      <vt:lpstr>Implementation Results:  Histogram of Denoised Blurred Noisy Image</vt:lpstr>
      <vt:lpstr>Implementation Results:  Histogram of Denoised Noisy Image</vt:lpstr>
      <vt:lpstr>Implementation Results:  Histogram of Original Image</vt:lpstr>
      <vt:lpstr>Implementation Results:  Histogram of Denoised Sharpened Noisy Image</vt:lpstr>
      <vt:lpstr>Conclusion:</vt:lpstr>
      <vt:lpstr>Future Work:</vt:lpstr>
      <vt:lpstr>REFERENCES: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Image Denoising using deep neural network</dc:title>
  <dc:creator>sanathan narayanan</dc:creator>
  <cp:lastModifiedBy>sanathan narayanan</cp:lastModifiedBy>
  <cp:revision>8</cp:revision>
  <dcterms:created xsi:type="dcterms:W3CDTF">2019-10-19T10:16:46Z</dcterms:created>
  <dcterms:modified xsi:type="dcterms:W3CDTF">2019-10-22T11:31:19Z</dcterms:modified>
</cp:coreProperties>
</file>